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46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99" r:id="rId14"/>
    <p:sldId id="298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x="18288000" cy="10287000"/>
  <p:notesSz cx="6858000" cy="9144000"/>
  <p:embeddedFontLst>
    <p:embeddedFont>
      <p:font typeface="Josefin Sans" pitchFamily="2" charset="0"/>
      <p:regular r:id="rId47"/>
      <p:bold r:id="rId48"/>
    </p:embeddedFont>
    <p:embeddedFont>
      <p:font typeface="Josefin Sans Bold" pitchFamily="2" charset="0"/>
      <p:regular r:id="rId49"/>
      <p:bold r:id="rId50"/>
      <p:boldItalic r:id="rId51"/>
    </p:embeddedFont>
    <p:embeddedFont>
      <p:font typeface="Josefin Sans Bold Italics"/>
      <p:regular r:id="rId52"/>
    </p:embeddedFont>
    <p:embeddedFont>
      <p:font typeface="Josefin Sans Italics" panose="020B0604020202020204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B452E7-1C7D-4205-ABFD-CDA0C7F0787D}" v="3" dt="2024-10-23T14:15:46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21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7.fntdata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2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5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59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3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 GALAY" userId="68cd88d6-47ab-4996-b95d-04f7cfbcb0f2" providerId="ADAL" clId="{ABB452E7-1C7D-4205-ABFD-CDA0C7F0787D}"/>
    <pc:docChg chg="delSld">
      <pc:chgData name="Lea GALAY" userId="68cd88d6-47ab-4996-b95d-04f7cfbcb0f2" providerId="ADAL" clId="{ABB452E7-1C7D-4205-ABFD-CDA0C7F0787D}" dt="2024-10-23T14:12:36.762" v="0" actId="47"/>
      <pc:docMkLst>
        <pc:docMk/>
      </pc:docMkLst>
      <pc:sldChg chg="del">
        <pc:chgData name="Lea GALAY" userId="68cd88d6-47ab-4996-b95d-04f7cfbcb0f2" providerId="ADAL" clId="{ABB452E7-1C7D-4205-ABFD-CDA0C7F0787D}" dt="2024-10-23T14:12:36.762" v="0" actId="47"/>
        <pc:sldMkLst>
          <pc:docMk/>
          <pc:sldMk cId="0" sldId="258"/>
        </pc:sldMkLst>
      </pc:sldChg>
    </pc:docChg>
  </pc:docChgLst>
  <pc:docChgLst>
    <pc:chgData name="SCOT - David SORO" userId="238987d2-b3bd-4d94-bc70-f584ed441f61" providerId="ADAL" clId="{A884DDB5-F946-4421-A8D0-0BD75E8FE189}"/>
    <pc:docChg chg="undo redo custSel modSld">
      <pc:chgData name="SCOT - David SORO" userId="238987d2-b3bd-4d94-bc70-f584ed441f61" providerId="ADAL" clId="{A884DDB5-F946-4421-A8D0-0BD75E8FE189}" dt="2024-09-26T12:03:06.114" v="142" actId="1076"/>
      <pc:docMkLst>
        <pc:docMk/>
      </pc:docMkLst>
      <pc:sldChg chg="addSp delSp modSp mod delAnim">
        <pc:chgData name="SCOT - David SORO" userId="238987d2-b3bd-4d94-bc70-f584ed441f61" providerId="ADAL" clId="{A884DDB5-F946-4421-A8D0-0BD75E8FE189}" dt="2024-09-26T12:03:06.114" v="142" actId="1076"/>
        <pc:sldMkLst>
          <pc:docMk/>
          <pc:sldMk cId="0" sldId="278"/>
        </pc:sldMkLst>
        <pc:spChg chg="mod">
          <ac:chgData name="SCOT - David SORO" userId="238987d2-b3bd-4d94-bc70-f584ed441f61" providerId="ADAL" clId="{A884DDB5-F946-4421-A8D0-0BD75E8FE189}" dt="2024-09-26T11:51:38.136" v="37" actId="1076"/>
          <ac:spMkLst>
            <pc:docMk/>
            <pc:sldMk cId="0" sldId="278"/>
            <ac:spMk id="2" creationId="{00000000-0000-0000-0000-000000000000}"/>
          </ac:spMkLst>
        </pc:spChg>
        <pc:spChg chg="mod">
          <ac:chgData name="SCOT - David SORO" userId="238987d2-b3bd-4d94-bc70-f584ed441f61" providerId="ADAL" clId="{A884DDB5-F946-4421-A8D0-0BD75E8FE189}" dt="2024-09-26T11:52:50.973" v="47" actId="14100"/>
          <ac:spMkLst>
            <pc:docMk/>
            <pc:sldMk cId="0" sldId="278"/>
            <ac:spMk id="8" creationId="{00000000-0000-0000-0000-000000000000}"/>
          </ac:spMkLst>
        </pc:spChg>
        <pc:spChg chg="mod">
          <ac:chgData name="SCOT - David SORO" userId="238987d2-b3bd-4d94-bc70-f584ed441f61" providerId="ADAL" clId="{A884DDB5-F946-4421-A8D0-0BD75E8FE189}" dt="2024-09-26T12:03:06.114" v="142" actId="1076"/>
          <ac:spMkLst>
            <pc:docMk/>
            <pc:sldMk cId="0" sldId="278"/>
            <ac:spMk id="14" creationId="{00000000-0000-0000-0000-000000000000}"/>
          </ac:spMkLst>
        </pc:spChg>
        <pc:spChg chg="del">
          <ac:chgData name="SCOT - David SORO" userId="238987d2-b3bd-4d94-bc70-f584ed441f61" providerId="ADAL" clId="{A884DDB5-F946-4421-A8D0-0BD75E8FE189}" dt="2024-09-26T11:49:16.907" v="0" actId="478"/>
          <ac:spMkLst>
            <pc:docMk/>
            <pc:sldMk cId="0" sldId="278"/>
            <ac:spMk id="22" creationId="{00000000-0000-0000-0000-000000000000}"/>
          </ac:spMkLst>
        </pc:spChg>
        <pc:spChg chg="add mod">
          <ac:chgData name="SCOT - David SORO" userId="238987d2-b3bd-4d94-bc70-f584ed441f61" providerId="ADAL" clId="{A884DDB5-F946-4421-A8D0-0BD75E8FE189}" dt="2024-09-26T11:59:02.808" v="48" actId="767"/>
          <ac:spMkLst>
            <pc:docMk/>
            <pc:sldMk cId="0" sldId="278"/>
            <ac:spMk id="22" creationId="{5C3B7267-C050-DE16-983D-DF8270EC75B6}"/>
          </ac:spMkLst>
        </pc:spChg>
        <pc:spChg chg="mod">
          <ac:chgData name="SCOT - David SORO" userId="238987d2-b3bd-4d94-bc70-f584ed441f61" providerId="ADAL" clId="{A884DDB5-F946-4421-A8D0-0BD75E8FE189}" dt="2024-09-26T11:50:55.329" v="19" actId="1076"/>
          <ac:spMkLst>
            <pc:docMk/>
            <pc:sldMk cId="0" sldId="278"/>
            <ac:spMk id="23" creationId="{00000000-0000-0000-0000-000000000000}"/>
          </ac:spMkLst>
        </pc:spChg>
        <pc:grpChg chg="mod">
          <ac:chgData name="SCOT - David SORO" userId="238987d2-b3bd-4d94-bc70-f584ed441f61" providerId="ADAL" clId="{A884DDB5-F946-4421-A8D0-0BD75E8FE189}" dt="2024-09-26T12:02:25.832" v="136" actId="14100"/>
          <ac:grpSpMkLst>
            <pc:docMk/>
            <pc:sldMk cId="0" sldId="278"/>
            <ac:grpSpMk id="9" creationId="{00000000-0000-0000-0000-000000000000}"/>
          </ac:grpSpMkLst>
        </pc:grpChg>
        <pc:picChg chg="add mod">
          <ac:chgData name="SCOT - David SORO" userId="238987d2-b3bd-4d94-bc70-f584ed441f61" providerId="ADAL" clId="{A884DDB5-F946-4421-A8D0-0BD75E8FE189}" dt="2024-09-26T11:51:35.731" v="36" actId="1076"/>
          <ac:picMkLst>
            <pc:docMk/>
            <pc:sldMk cId="0" sldId="278"/>
            <ac:picMk id="26" creationId="{41F4722B-4DFF-66E1-4309-3E2F4BEACC55}"/>
          </ac:picMkLst>
        </pc:picChg>
        <pc:picChg chg="add mod">
          <ac:chgData name="SCOT - David SORO" userId="238987d2-b3bd-4d94-bc70-f584ed441f61" providerId="ADAL" clId="{A884DDB5-F946-4421-A8D0-0BD75E8FE189}" dt="2024-09-26T11:59:11.334" v="49"/>
          <ac:picMkLst>
            <pc:docMk/>
            <pc:sldMk cId="0" sldId="278"/>
            <ac:picMk id="27" creationId="{97386B84-0295-ED05-475A-D94E18185D58}"/>
          </ac:picMkLst>
        </pc:picChg>
      </pc:sldChg>
    </pc:docChg>
  </pc:docChgLst>
  <pc:docChgLst>
    <pc:chgData name="Lea GALAY" userId="68cd88d6-47ab-4996-b95d-04f7cfbcb0f2" providerId="ADAL" clId="{DFD7DDBC-7CC9-447F-996F-5E93B293C51D}"/>
    <pc:docChg chg="undo custSel modSld modMainMaster modShowInfo">
      <pc:chgData name="Lea GALAY" userId="68cd88d6-47ab-4996-b95d-04f7cfbcb0f2" providerId="ADAL" clId="{DFD7DDBC-7CC9-447F-996F-5E93B293C51D}" dt="2024-09-25T15:32:29.503" v="2207"/>
      <pc:docMkLst>
        <pc:docMk/>
      </pc:docMkLst>
      <pc:sldChg chg="modTransition">
        <pc:chgData name="Lea GALAY" userId="68cd88d6-47ab-4996-b95d-04f7cfbcb0f2" providerId="ADAL" clId="{DFD7DDBC-7CC9-447F-996F-5E93B293C51D}" dt="2024-09-24T15:12:48.238" v="49"/>
        <pc:sldMkLst>
          <pc:docMk/>
          <pc:sldMk cId="0" sldId="256"/>
        </pc:sldMkLst>
      </pc:sldChg>
      <pc:sldChg chg="modSp mod modTransition modAnim">
        <pc:chgData name="Lea GALAY" userId="68cd88d6-47ab-4996-b95d-04f7cfbcb0f2" providerId="ADAL" clId="{DFD7DDBC-7CC9-447F-996F-5E93B293C51D}" dt="2024-09-25T07:50:54.199" v="320"/>
        <pc:sldMkLst>
          <pc:docMk/>
          <pc:sldMk cId="0" sldId="257"/>
        </pc:sldMkLst>
        <pc:spChg chg="mod">
          <ac:chgData name="Lea GALAY" userId="68cd88d6-47ab-4996-b95d-04f7cfbcb0f2" providerId="ADAL" clId="{DFD7DDBC-7CC9-447F-996F-5E93B293C51D}" dt="2024-09-24T15:07:39.935" v="27" actId="1076"/>
          <ac:spMkLst>
            <pc:docMk/>
            <pc:sldMk cId="0" sldId="257"/>
            <ac:spMk id="10" creationId="{00000000-0000-0000-0000-000000000000}"/>
          </ac:spMkLst>
        </pc:spChg>
        <pc:grpChg chg="mod">
          <ac:chgData name="Lea GALAY" userId="68cd88d6-47ab-4996-b95d-04f7cfbcb0f2" providerId="ADAL" clId="{DFD7DDBC-7CC9-447F-996F-5E93B293C51D}" dt="2024-09-24T15:07:51.924" v="29" actId="1076"/>
          <ac:grpSpMkLst>
            <pc:docMk/>
            <pc:sldMk cId="0" sldId="257"/>
            <ac:grpSpMk id="9" creationId="{00000000-0000-0000-0000-000000000000}"/>
          </ac:grpSpMkLst>
        </pc:grpChg>
      </pc:sldChg>
      <pc:sldChg chg="modSp mod modTransition modAnim">
        <pc:chgData name="Lea GALAY" userId="68cd88d6-47ab-4996-b95d-04f7cfbcb0f2" providerId="ADAL" clId="{DFD7DDBC-7CC9-447F-996F-5E93B293C51D}" dt="2024-09-24T15:12:48.238" v="49"/>
        <pc:sldMkLst>
          <pc:docMk/>
          <pc:sldMk cId="0" sldId="258"/>
        </pc:sldMkLst>
        <pc:picChg chg="mod">
          <ac:chgData name="Lea GALAY" userId="68cd88d6-47ab-4996-b95d-04f7cfbcb0f2" providerId="ADAL" clId="{DFD7DDBC-7CC9-447F-996F-5E93B293C51D}" dt="2024-09-24T15:04:25.749" v="0" actId="1440"/>
          <ac:picMkLst>
            <pc:docMk/>
            <pc:sldMk cId="0" sldId="258"/>
            <ac:picMk id="11" creationId="{00000000-0000-0000-0000-000000000000}"/>
          </ac:picMkLst>
        </pc:picChg>
      </pc:sldChg>
      <pc:sldChg chg="modTransition modAnim">
        <pc:chgData name="Lea GALAY" userId="68cd88d6-47ab-4996-b95d-04f7cfbcb0f2" providerId="ADAL" clId="{DFD7DDBC-7CC9-447F-996F-5E93B293C51D}" dt="2024-09-25T15:08:22.726" v="1970"/>
        <pc:sldMkLst>
          <pc:docMk/>
          <pc:sldMk cId="0" sldId="259"/>
        </pc:sldMkLst>
      </pc:sldChg>
      <pc:sldChg chg="modSp mod modTransition modAnim">
        <pc:chgData name="Lea GALAY" userId="68cd88d6-47ab-4996-b95d-04f7cfbcb0f2" providerId="ADAL" clId="{DFD7DDBC-7CC9-447F-996F-5E93B293C51D}" dt="2024-09-24T15:25:54.272" v="97"/>
        <pc:sldMkLst>
          <pc:docMk/>
          <pc:sldMk cId="0" sldId="260"/>
        </pc:sldMkLst>
        <pc:grpChg chg="mod">
          <ac:chgData name="Lea GALAY" userId="68cd88d6-47ab-4996-b95d-04f7cfbcb0f2" providerId="ADAL" clId="{DFD7DDBC-7CC9-447F-996F-5E93B293C51D}" dt="2024-09-24T15:13:00.095" v="50" actId="1076"/>
          <ac:grpSpMkLst>
            <pc:docMk/>
            <pc:sldMk cId="0" sldId="260"/>
            <ac:grpSpMk id="16" creationId="{00000000-0000-0000-0000-000000000000}"/>
          </ac:grpSpMkLst>
        </pc:grpChg>
      </pc:sldChg>
      <pc:sldChg chg="modTransition modAnim">
        <pc:chgData name="Lea GALAY" userId="68cd88d6-47ab-4996-b95d-04f7cfbcb0f2" providerId="ADAL" clId="{DFD7DDBC-7CC9-447F-996F-5E93B293C51D}" dt="2024-09-25T07:51:36.800" v="324"/>
        <pc:sldMkLst>
          <pc:docMk/>
          <pc:sldMk cId="0" sldId="261"/>
        </pc:sldMkLst>
      </pc:sldChg>
      <pc:sldChg chg="modSp mod modTransition modAnim">
        <pc:chgData name="Lea GALAY" userId="68cd88d6-47ab-4996-b95d-04f7cfbcb0f2" providerId="ADAL" clId="{DFD7DDBC-7CC9-447F-996F-5E93B293C51D}" dt="2024-09-25T07:26:06.358" v="120" actId="1076"/>
        <pc:sldMkLst>
          <pc:docMk/>
          <pc:sldMk cId="0" sldId="262"/>
        </pc:sldMkLst>
        <pc:spChg chg="mod">
          <ac:chgData name="Lea GALAY" userId="68cd88d6-47ab-4996-b95d-04f7cfbcb0f2" providerId="ADAL" clId="{DFD7DDBC-7CC9-447F-996F-5E93B293C51D}" dt="2024-09-25T07:26:00.458" v="119" actId="1076"/>
          <ac:spMkLst>
            <pc:docMk/>
            <pc:sldMk cId="0" sldId="262"/>
            <ac:spMk id="10" creationId="{00000000-0000-0000-0000-000000000000}"/>
          </ac:spMkLst>
        </pc:spChg>
        <pc:grpChg chg="mod">
          <ac:chgData name="Lea GALAY" userId="68cd88d6-47ab-4996-b95d-04f7cfbcb0f2" providerId="ADAL" clId="{DFD7DDBC-7CC9-447F-996F-5E93B293C51D}" dt="2024-09-25T07:26:06.358" v="120" actId="1076"/>
          <ac:grpSpMkLst>
            <pc:docMk/>
            <pc:sldMk cId="0" sldId="262"/>
            <ac:grpSpMk id="9" creationId="{00000000-0000-0000-0000-000000000000}"/>
          </ac:grpSpMkLst>
        </pc:grpChg>
      </pc:sldChg>
      <pc:sldChg chg="modSp mod modTransition modAnim">
        <pc:chgData name="Lea GALAY" userId="68cd88d6-47ab-4996-b95d-04f7cfbcb0f2" providerId="ADAL" clId="{DFD7DDBC-7CC9-447F-996F-5E93B293C51D}" dt="2024-09-25T07:38:40.483" v="223"/>
        <pc:sldMkLst>
          <pc:docMk/>
          <pc:sldMk cId="0" sldId="263"/>
        </pc:sldMkLst>
        <pc:spChg chg="mod">
          <ac:chgData name="Lea GALAY" userId="68cd88d6-47ab-4996-b95d-04f7cfbcb0f2" providerId="ADAL" clId="{DFD7DDBC-7CC9-447F-996F-5E93B293C51D}" dt="2024-09-25T07:29:21.379" v="143" actId="1076"/>
          <ac:spMkLst>
            <pc:docMk/>
            <pc:sldMk cId="0" sldId="263"/>
            <ac:spMk id="8" creationId="{00000000-0000-0000-0000-000000000000}"/>
          </ac:spMkLst>
        </pc:spChg>
        <pc:picChg chg="mod">
          <ac:chgData name="Lea GALAY" userId="68cd88d6-47ab-4996-b95d-04f7cfbcb0f2" providerId="ADAL" clId="{DFD7DDBC-7CC9-447F-996F-5E93B293C51D}" dt="2024-09-25T07:33:19.005" v="149" actId="1076"/>
          <ac:picMkLst>
            <pc:docMk/>
            <pc:sldMk cId="0" sldId="263"/>
            <ac:picMk id="15" creationId="{00000000-0000-0000-0000-000000000000}"/>
          </ac:picMkLst>
        </pc:picChg>
      </pc:sldChg>
      <pc:sldChg chg="modSp mod modTransition modAnim">
        <pc:chgData name="Lea GALAY" userId="68cd88d6-47ab-4996-b95d-04f7cfbcb0f2" providerId="ADAL" clId="{DFD7DDBC-7CC9-447F-996F-5E93B293C51D}" dt="2024-09-25T07:26:58.604" v="132"/>
        <pc:sldMkLst>
          <pc:docMk/>
          <pc:sldMk cId="0" sldId="264"/>
        </pc:sldMkLst>
        <pc:grpChg chg="mod">
          <ac:chgData name="Lea GALAY" userId="68cd88d6-47ab-4996-b95d-04f7cfbcb0f2" providerId="ADAL" clId="{DFD7DDBC-7CC9-447F-996F-5E93B293C51D}" dt="2024-09-25T07:26:49.231" v="130" actId="1076"/>
          <ac:grpSpMkLst>
            <pc:docMk/>
            <pc:sldMk cId="0" sldId="264"/>
            <ac:grpSpMk id="9" creationId="{00000000-0000-0000-0000-000000000000}"/>
          </ac:grpSpMkLst>
        </pc:grpChg>
      </pc:sldChg>
      <pc:sldChg chg="modSp mod modTransition modAnim">
        <pc:chgData name="Lea GALAY" userId="68cd88d6-47ab-4996-b95d-04f7cfbcb0f2" providerId="ADAL" clId="{DFD7DDBC-7CC9-447F-996F-5E93B293C51D}" dt="2024-09-25T07:46:58.359" v="311"/>
        <pc:sldMkLst>
          <pc:docMk/>
          <pc:sldMk cId="0" sldId="265"/>
        </pc:sldMkLst>
        <pc:spChg chg="mod">
          <ac:chgData name="Lea GALAY" userId="68cd88d6-47ab-4996-b95d-04f7cfbcb0f2" providerId="ADAL" clId="{DFD7DDBC-7CC9-447F-996F-5E93B293C51D}" dt="2024-09-25T07:40:50.187" v="243" actId="1076"/>
          <ac:spMkLst>
            <pc:docMk/>
            <pc:sldMk cId="0" sldId="265"/>
            <ac:spMk id="18" creationId="{00000000-0000-0000-0000-000000000000}"/>
          </ac:spMkLst>
        </pc:spChg>
      </pc:sldChg>
      <pc:sldChg chg="modSp mod modTransition modAnim">
        <pc:chgData name="Lea GALAY" userId="68cd88d6-47ab-4996-b95d-04f7cfbcb0f2" providerId="ADAL" clId="{DFD7DDBC-7CC9-447F-996F-5E93B293C51D}" dt="2024-09-25T15:09:33.541" v="1971"/>
        <pc:sldMkLst>
          <pc:docMk/>
          <pc:sldMk cId="0" sldId="266"/>
        </pc:sldMkLst>
        <pc:spChg chg="mod">
          <ac:chgData name="Lea GALAY" userId="68cd88d6-47ab-4996-b95d-04f7cfbcb0f2" providerId="ADAL" clId="{DFD7DDBC-7CC9-447F-996F-5E93B293C51D}" dt="2024-09-25T08:00:32.795" v="331" actId="113"/>
          <ac:spMkLst>
            <pc:docMk/>
            <pc:sldMk cId="0" sldId="266"/>
            <ac:spMk id="13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0:22:17.511" v="861" actId="1076"/>
          <ac:spMkLst>
            <pc:docMk/>
            <pc:sldMk cId="0" sldId="266"/>
            <ac:spMk id="14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08:00:32.795" v="331" actId="113"/>
          <ac:spMkLst>
            <pc:docMk/>
            <pc:sldMk cId="0" sldId="266"/>
            <ac:spMk id="16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0:22:51.790" v="876" actId="1076"/>
          <ac:spMkLst>
            <pc:docMk/>
            <pc:sldMk cId="0" sldId="266"/>
            <ac:spMk id="24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08:11:54.018" v="401" actId="20577"/>
          <ac:spMkLst>
            <pc:docMk/>
            <pc:sldMk cId="0" sldId="266"/>
            <ac:spMk id="25" creationId="{00000000-0000-0000-0000-000000000000}"/>
          </ac:spMkLst>
        </pc:spChg>
        <pc:grpChg chg="mod">
          <ac:chgData name="Lea GALAY" userId="68cd88d6-47ab-4996-b95d-04f7cfbcb0f2" providerId="ADAL" clId="{DFD7DDBC-7CC9-447F-996F-5E93B293C51D}" dt="2024-09-25T10:22:27.572" v="864" actId="1076"/>
          <ac:grpSpMkLst>
            <pc:docMk/>
            <pc:sldMk cId="0" sldId="266"/>
            <ac:grpSpMk id="12" creationId="{00000000-0000-0000-0000-000000000000}"/>
          </ac:grpSpMkLst>
        </pc:grpChg>
        <pc:grpChg chg="mod">
          <ac:chgData name="Lea GALAY" userId="68cd88d6-47ab-4996-b95d-04f7cfbcb0f2" providerId="ADAL" clId="{DFD7DDBC-7CC9-447F-996F-5E93B293C51D}" dt="2024-09-25T10:22:36.221" v="872" actId="1035"/>
          <ac:grpSpMkLst>
            <pc:docMk/>
            <pc:sldMk cId="0" sldId="266"/>
            <ac:grpSpMk id="15" creationId="{00000000-0000-0000-0000-000000000000}"/>
          </ac:grpSpMkLst>
        </pc:grpChg>
      </pc:sldChg>
      <pc:sldChg chg="modSp mod modTransition modAnim">
        <pc:chgData name="Lea GALAY" userId="68cd88d6-47ab-4996-b95d-04f7cfbcb0f2" providerId="ADAL" clId="{DFD7DDBC-7CC9-447F-996F-5E93B293C51D}" dt="2024-09-25T10:37:01.050" v="1004"/>
        <pc:sldMkLst>
          <pc:docMk/>
          <pc:sldMk cId="0" sldId="267"/>
        </pc:sldMkLst>
        <pc:spChg chg="mod">
          <ac:chgData name="Lea GALAY" userId="68cd88d6-47ab-4996-b95d-04f7cfbcb0f2" providerId="ADAL" clId="{DFD7DDBC-7CC9-447F-996F-5E93B293C51D}" dt="2024-09-25T10:09:04.798" v="717" actId="1076"/>
          <ac:spMkLst>
            <pc:docMk/>
            <pc:sldMk cId="0" sldId="267"/>
            <ac:spMk id="11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0:23:03.866" v="880" actId="1076"/>
          <ac:spMkLst>
            <pc:docMk/>
            <pc:sldMk cId="0" sldId="267"/>
            <ac:spMk id="28" creationId="{00000000-0000-0000-0000-000000000000}"/>
          </ac:spMkLst>
        </pc:spChg>
        <pc:grpChg chg="mod">
          <ac:chgData name="Lea GALAY" userId="68cd88d6-47ab-4996-b95d-04f7cfbcb0f2" providerId="ADAL" clId="{DFD7DDBC-7CC9-447F-996F-5E93B293C51D}" dt="2024-09-25T10:17:12.548" v="790" actId="1076"/>
          <ac:grpSpMkLst>
            <pc:docMk/>
            <pc:sldMk cId="0" sldId="267"/>
            <ac:grpSpMk id="12" creationId="{00000000-0000-0000-0000-000000000000}"/>
          </ac:grpSpMkLst>
        </pc:grpChg>
      </pc:sldChg>
      <pc:sldChg chg="modSp mod modTransition modAnim">
        <pc:chgData name="Lea GALAY" userId="68cd88d6-47ab-4996-b95d-04f7cfbcb0f2" providerId="ADAL" clId="{DFD7DDBC-7CC9-447F-996F-5E93B293C51D}" dt="2024-09-25T15:11:58.035" v="1980" actId="1076"/>
        <pc:sldMkLst>
          <pc:docMk/>
          <pc:sldMk cId="0" sldId="268"/>
        </pc:sldMkLst>
        <pc:spChg chg="mod">
          <ac:chgData name="Lea GALAY" userId="68cd88d6-47ab-4996-b95d-04f7cfbcb0f2" providerId="ADAL" clId="{DFD7DDBC-7CC9-447F-996F-5E93B293C51D}" dt="2024-09-25T15:11:58.035" v="1980" actId="1076"/>
          <ac:spMkLst>
            <pc:docMk/>
            <pc:sldMk cId="0" sldId="268"/>
            <ac:spMk id="17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0:23:12.445" v="888" actId="20577"/>
          <ac:spMkLst>
            <pc:docMk/>
            <pc:sldMk cId="0" sldId="268"/>
            <ac:spMk id="18" creationId="{00000000-0000-0000-0000-000000000000}"/>
          </ac:spMkLst>
        </pc:spChg>
      </pc:sldChg>
      <pc:sldChg chg="modTransition modAnim">
        <pc:chgData name="Lea GALAY" userId="68cd88d6-47ab-4996-b95d-04f7cfbcb0f2" providerId="ADAL" clId="{DFD7DDBC-7CC9-447F-996F-5E93B293C51D}" dt="2024-09-25T07:27:57.286" v="142"/>
        <pc:sldMkLst>
          <pc:docMk/>
          <pc:sldMk cId="0" sldId="269"/>
        </pc:sldMkLst>
      </pc:sldChg>
      <pc:sldChg chg="modSp modTransition modAnim">
        <pc:chgData name="Lea GALAY" userId="68cd88d6-47ab-4996-b95d-04f7cfbcb0f2" providerId="ADAL" clId="{DFD7DDBC-7CC9-447F-996F-5E93B293C51D}" dt="2024-09-25T15:11:43.508" v="1978" actId="20577"/>
        <pc:sldMkLst>
          <pc:docMk/>
          <pc:sldMk cId="0" sldId="270"/>
        </pc:sldMkLst>
        <pc:spChg chg="mod">
          <ac:chgData name="Lea GALAY" userId="68cd88d6-47ab-4996-b95d-04f7cfbcb0f2" providerId="ADAL" clId="{DFD7DDBC-7CC9-447F-996F-5E93B293C51D}" dt="2024-09-25T15:11:43.508" v="1978" actId="20577"/>
          <ac:spMkLst>
            <pc:docMk/>
            <pc:sldMk cId="0" sldId="270"/>
            <ac:spMk id="21" creationId="{00000000-0000-0000-0000-000000000000}"/>
          </ac:spMkLst>
        </pc:spChg>
      </pc:sldChg>
      <pc:sldChg chg="modSp mod modTransition modAnim">
        <pc:chgData name="Lea GALAY" userId="68cd88d6-47ab-4996-b95d-04f7cfbcb0f2" providerId="ADAL" clId="{DFD7DDBC-7CC9-447F-996F-5E93B293C51D}" dt="2024-09-25T15:12:06.203" v="1981" actId="1076"/>
        <pc:sldMkLst>
          <pc:docMk/>
          <pc:sldMk cId="0" sldId="271"/>
        </pc:sldMkLst>
        <pc:spChg chg="mod">
          <ac:chgData name="Lea GALAY" userId="68cd88d6-47ab-4996-b95d-04f7cfbcb0f2" providerId="ADAL" clId="{DFD7DDBC-7CC9-447F-996F-5E93B293C51D}" dt="2024-09-25T10:17:35.471" v="794" actId="113"/>
          <ac:spMkLst>
            <pc:docMk/>
            <pc:sldMk cId="0" sldId="271"/>
            <ac:spMk id="13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0:17:35.471" v="794" actId="113"/>
          <ac:spMkLst>
            <pc:docMk/>
            <pc:sldMk cId="0" sldId="271"/>
            <ac:spMk id="14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0:17:35.471" v="794" actId="113"/>
          <ac:spMkLst>
            <pc:docMk/>
            <pc:sldMk cId="0" sldId="271"/>
            <ac:spMk id="15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0:17:35.471" v="794" actId="113"/>
          <ac:spMkLst>
            <pc:docMk/>
            <pc:sldMk cId="0" sldId="271"/>
            <ac:spMk id="16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5:12:06.203" v="1981" actId="1076"/>
          <ac:spMkLst>
            <pc:docMk/>
            <pc:sldMk cId="0" sldId="271"/>
            <ac:spMk id="30" creationId="{00000000-0000-0000-0000-000000000000}"/>
          </ac:spMkLst>
        </pc:spChg>
        <pc:grpChg chg="mod">
          <ac:chgData name="Lea GALAY" userId="68cd88d6-47ab-4996-b95d-04f7cfbcb0f2" providerId="ADAL" clId="{DFD7DDBC-7CC9-447F-996F-5E93B293C51D}" dt="2024-09-25T10:19:42.999" v="833" actId="1076"/>
          <ac:grpSpMkLst>
            <pc:docMk/>
            <pc:sldMk cId="0" sldId="271"/>
            <ac:grpSpMk id="12" creationId="{00000000-0000-0000-0000-000000000000}"/>
          </ac:grpSpMkLst>
        </pc:grpChg>
        <pc:grpChg chg="mod">
          <ac:chgData name="Lea GALAY" userId="68cd88d6-47ab-4996-b95d-04f7cfbcb0f2" providerId="ADAL" clId="{DFD7DDBC-7CC9-447F-996F-5E93B293C51D}" dt="2024-09-25T10:20:41.464" v="852" actId="1076"/>
          <ac:grpSpMkLst>
            <pc:docMk/>
            <pc:sldMk cId="0" sldId="271"/>
            <ac:grpSpMk id="18" creationId="{00000000-0000-0000-0000-000000000000}"/>
          </ac:grpSpMkLst>
        </pc:grpChg>
        <pc:picChg chg="mod">
          <ac:chgData name="Lea GALAY" userId="68cd88d6-47ab-4996-b95d-04f7cfbcb0f2" providerId="ADAL" clId="{DFD7DDBC-7CC9-447F-996F-5E93B293C51D}" dt="2024-09-25T10:18:29.929" v="812" actId="1076"/>
          <ac:picMkLst>
            <pc:docMk/>
            <pc:sldMk cId="0" sldId="271"/>
            <ac:picMk id="32" creationId="{00000000-0000-0000-0000-000000000000}"/>
          </ac:picMkLst>
        </pc:picChg>
      </pc:sldChg>
      <pc:sldChg chg="modTransition modAnim">
        <pc:chgData name="Lea GALAY" userId="68cd88d6-47ab-4996-b95d-04f7cfbcb0f2" providerId="ADAL" clId="{DFD7DDBC-7CC9-447F-996F-5E93B293C51D}" dt="2024-09-25T15:12:49.781" v="1985"/>
        <pc:sldMkLst>
          <pc:docMk/>
          <pc:sldMk cId="0" sldId="272"/>
        </pc:sldMkLst>
      </pc:sldChg>
      <pc:sldChg chg="modSp mod modTransition modAnim">
        <pc:chgData name="Lea GALAY" userId="68cd88d6-47ab-4996-b95d-04f7cfbcb0f2" providerId="ADAL" clId="{DFD7DDBC-7CC9-447F-996F-5E93B293C51D}" dt="2024-09-25T15:15:59.618" v="2047"/>
        <pc:sldMkLst>
          <pc:docMk/>
          <pc:sldMk cId="0" sldId="273"/>
        </pc:sldMkLst>
        <pc:spChg chg="mod">
          <ac:chgData name="Lea GALAY" userId="68cd88d6-47ab-4996-b95d-04f7cfbcb0f2" providerId="ADAL" clId="{DFD7DDBC-7CC9-447F-996F-5E93B293C51D}" dt="2024-09-25T12:47:03.614" v="1101" actId="1076"/>
          <ac:spMkLst>
            <pc:docMk/>
            <pc:sldMk cId="0" sldId="273"/>
            <ac:spMk id="4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2:40:09.677" v="1032" actId="1076"/>
          <ac:spMkLst>
            <pc:docMk/>
            <pc:sldMk cId="0" sldId="273"/>
            <ac:spMk id="5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2:47:03.614" v="1101" actId="1076"/>
          <ac:spMkLst>
            <pc:docMk/>
            <pc:sldMk cId="0" sldId="273"/>
            <ac:spMk id="6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2:47:03.614" v="1101" actId="1076"/>
          <ac:spMkLst>
            <pc:docMk/>
            <pc:sldMk cId="0" sldId="273"/>
            <ac:spMk id="14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2:46:22.744" v="1100" actId="552"/>
          <ac:spMkLst>
            <pc:docMk/>
            <pc:sldMk cId="0" sldId="273"/>
            <ac:spMk id="15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2:46:22.744" v="1100" actId="552"/>
          <ac:spMkLst>
            <pc:docMk/>
            <pc:sldMk cId="0" sldId="273"/>
            <ac:spMk id="16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2:46:22.744" v="1100" actId="552"/>
          <ac:spMkLst>
            <pc:docMk/>
            <pc:sldMk cId="0" sldId="273"/>
            <ac:spMk id="17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2:46:22.744" v="1100" actId="552"/>
          <ac:spMkLst>
            <pc:docMk/>
            <pc:sldMk cId="0" sldId="273"/>
            <ac:spMk id="18" creationId="{00000000-0000-0000-0000-000000000000}"/>
          </ac:spMkLst>
        </pc:spChg>
      </pc:sldChg>
      <pc:sldChg chg="modSp mod modTransition modAnim">
        <pc:chgData name="Lea GALAY" userId="68cd88d6-47ab-4996-b95d-04f7cfbcb0f2" providerId="ADAL" clId="{DFD7DDBC-7CC9-447F-996F-5E93B293C51D}" dt="2024-09-25T15:17:02.424" v="2051"/>
        <pc:sldMkLst>
          <pc:docMk/>
          <pc:sldMk cId="0" sldId="274"/>
        </pc:sldMkLst>
        <pc:spChg chg="mod">
          <ac:chgData name="Lea GALAY" userId="68cd88d6-47ab-4996-b95d-04f7cfbcb0f2" providerId="ADAL" clId="{DFD7DDBC-7CC9-447F-996F-5E93B293C51D}" dt="2024-09-25T12:54:02.048" v="1227" actId="12788"/>
          <ac:spMkLst>
            <pc:docMk/>
            <pc:sldMk cId="0" sldId="274"/>
            <ac:spMk id="4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2:54:02.048" v="1227" actId="12788"/>
          <ac:spMkLst>
            <pc:docMk/>
            <pc:sldMk cId="0" sldId="274"/>
            <ac:spMk id="5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2:54:02.048" v="1227" actId="12788"/>
          <ac:spMkLst>
            <pc:docMk/>
            <pc:sldMk cId="0" sldId="274"/>
            <ac:spMk id="6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2:54:02.048" v="1227" actId="12788"/>
          <ac:spMkLst>
            <pc:docMk/>
            <pc:sldMk cId="0" sldId="274"/>
            <ac:spMk id="10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2:54:02.048" v="1227" actId="12788"/>
          <ac:spMkLst>
            <pc:docMk/>
            <pc:sldMk cId="0" sldId="274"/>
            <ac:spMk id="11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2:53:56.684" v="1226" actId="552"/>
          <ac:spMkLst>
            <pc:docMk/>
            <pc:sldMk cId="0" sldId="274"/>
            <ac:spMk id="14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5:16:11.059" v="2050" actId="20577"/>
          <ac:spMkLst>
            <pc:docMk/>
            <pc:sldMk cId="0" sldId="274"/>
            <ac:spMk id="15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2:53:56.684" v="1226" actId="552"/>
          <ac:spMkLst>
            <pc:docMk/>
            <pc:sldMk cId="0" sldId="274"/>
            <ac:spMk id="16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2:53:56.684" v="1226" actId="552"/>
          <ac:spMkLst>
            <pc:docMk/>
            <pc:sldMk cId="0" sldId="274"/>
            <ac:spMk id="17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2:53:56.684" v="1226" actId="552"/>
          <ac:spMkLst>
            <pc:docMk/>
            <pc:sldMk cId="0" sldId="274"/>
            <ac:spMk id="18" creationId="{00000000-0000-0000-0000-000000000000}"/>
          </ac:spMkLst>
        </pc:spChg>
      </pc:sldChg>
      <pc:sldChg chg="modSp mod modTransition modAnim">
        <pc:chgData name="Lea GALAY" userId="68cd88d6-47ab-4996-b95d-04f7cfbcb0f2" providerId="ADAL" clId="{DFD7DDBC-7CC9-447F-996F-5E93B293C51D}" dt="2024-09-25T15:17:07.681" v="2052"/>
        <pc:sldMkLst>
          <pc:docMk/>
          <pc:sldMk cId="0" sldId="275"/>
        </pc:sldMkLst>
        <pc:spChg chg="mod">
          <ac:chgData name="Lea GALAY" userId="68cd88d6-47ab-4996-b95d-04f7cfbcb0f2" providerId="ADAL" clId="{DFD7DDBC-7CC9-447F-996F-5E93B293C51D}" dt="2024-09-25T12:56:50.355" v="1293" actId="1076"/>
          <ac:spMkLst>
            <pc:docMk/>
            <pc:sldMk cId="0" sldId="275"/>
            <ac:spMk id="3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2:52:21.438" v="1172" actId="12788"/>
          <ac:spMkLst>
            <pc:docMk/>
            <pc:sldMk cId="0" sldId="275"/>
            <ac:spMk id="8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2:52:21.438" v="1172" actId="12788"/>
          <ac:spMkLst>
            <pc:docMk/>
            <pc:sldMk cId="0" sldId="275"/>
            <ac:spMk id="9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2:52:21.438" v="1172" actId="12788"/>
          <ac:spMkLst>
            <pc:docMk/>
            <pc:sldMk cId="0" sldId="275"/>
            <ac:spMk id="10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2:52:21.438" v="1172" actId="12788"/>
          <ac:spMkLst>
            <pc:docMk/>
            <pc:sldMk cId="0" sldId="275"/>
            <ac:spMk id="12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2:52:27.111" v="1173" actId="552"/>
          <ac:spMkLst>
            <pc:docMk/>
            <pc:sldMk cId="0" sldId="275"/>
            <ac:spMk id="14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2:52:27.111" v="1173" actId="552"/>
          <ac:spMkLst>
            <pc:docMk/>
            <pc:sldMk cId="0" sldId="275"/>
            <ac:spMk id="15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2:52:27.111" v="1173" actId="552"/>
          <ac:spMkLst>
            <pc:docMk/>
            <pc:sldMk cId="0" sldId="275"/>
            <ac:spMk id="16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2:52:27.111" v="1173" actId="552"/>
          <ac:spMkLst>
            <pc:docMk/>
            <pc:sldMk cId="0" sldId="275"/>
            <ac:spMk id="17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2:52:27.111" v="1173" actId="552"/>
          <ac:spMkLst>
            <pc:docMk/>
            <pc:sldMk cId="0" sldId="275"/>
            <ac:spMk id="18" creationId="{00000000-0000-0000-0000-000000000000}"/>
          </ac:spMkLst>
        </pc:spChg>
      </pc:sldChg>
      <pc:sldChg chg="delSp modSp mod modTransition modAnim">
        <pc:chgData name="Lea GALAY" userId="68cd88d6-47ab-4996-b95d-04f7cfbcb0f2" providerId="ADAL" clId="{DFD7DDBC-7CC9-447F-996F-5E93B293C51D}" dt="2024-09-25T15:17:37.940" v="2054" actId="20577"/>
        <pc:sldMkLst>
          <pc:docMk/>
          <pc:sldMk cId="0" sldId="276"/>
        </pc:sldMkLst>
        <pc:spChg chg="mod">
          <ac:chgData name="Lea GALAY" userId="68cd88d6-47ab-4996-b95d-04f7cfbcb0f2" providerId="ADAL" clId="{DFD7DDBC-7CC9-447F-996F-5E93B293C51D}" dt="2024-09-25T12:54:16.516" v="1231" actId="12788"/>
          <ac:spMkLst>
            <pc:docMk/>
            <pc:sldMk cId="0" sldId="276"/>
            <ac:spMk id="7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2:54:16.516" v="1231" actId="12788"/>
          <ac:spMkLst>
            <pc:docMk/>
            <pc:sldMk cId="0" sldId="276"/>
            <ac:spMk id="8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2:54:16.516" v="1231" actId="12788"/>
          <ac:spMkLst>
            <pc:docMk/>
            <pc:sldMk cId="0" sldId="276"/>
            <ac:spMk id="9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2:54:16.516" v="1231" actId="12788"/>
          <ac:spMkLst>
            <pc:docMk/>
            <pc:sldMk cId="0" sldId="276"/>
            <ac:spMk id="10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2:54:16.516" v="1231" actId="12788"/>
          <ac:spMkLst>
            <pc:docMk/>
            <pc:sldMk cId="0" sldId="276"/>
            <ac:spMk id="11" creationId="{00000000-0000-0000-0000-000000000000}"/>
          </ac:spMkLst>
        </pc:spChg>
        <pc:spChg chg="del">
          <ac:chgData name="Lea GALAY" userId="68cd88d6-47ab-4996-b95d-04f7cfbcb0f2" providerId="ADAL" clId="{DFD7DDBC-7CC9-447F-996F-5E93B293C51D}" dt="2024-09-25T10:05:03.522" v="645" actId="478"/>
          <ac:spMkLst>
            <pc:docMk/>
            <pc:sldMk cId="0" sldId="276"/>
            <ac:spMk id="12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2:54:27.215" v="1233" actId="1076"/>
          <ac:spMkLst>
            <pc:docMk/>
            <pc:sldMk cId="0" sldId="276"/>
            <ac:spMk id="13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2:54:27.215" v="1233" actId="1076"/>
          <ac:spMkLst>
            <pc:docMk/>
            <pc:sldMk cId="0" sldId="276"/>
            <ac:spMk id="15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2:54:27.215" v="1233" actId="1076"/>
          <ac:spMkLst>
            <pc:docMk/>
            <pc:sldMk cId="0" sldId="276"/>
            <ac:spMk id="16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2:54:27.215" v="1233" actId="1076"/>
          <ac:spMkLst>
            <pc:docMk/>
            <pc:sldMk cId="0" sldId="276"/>
            <ac:spMk id="17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5:17:37.940" v="2054" actId="20577"/>
          <ac:spMkLst>
            <pc:docMk/>
            <pc:sldMk cId="0" sldId="276"/>
            <ac:spMk id="18" creationId="{00000000-0000-0000-0000-000000000000}"/>
          </ac:spMkLst>
        </pc:spChg>
      </pc:sldChg>
      <pc:sldChg chg="modSp mod modTransition modAnim">
        <pc:chgData name="Lea GALAY" userId="68cd88d6-47ab-4996-b95d-04f7cfbcb0f2" providerId="ADAL" clId="{DFD7DDBC-7CC9-447F-996F-5E93B293C51D}" dt="2024-09-25T15:18:31.572" v="2068"/>
        <pc:sldMkLst>
          <pc:docMk/>
          <pc:sldMk cId="0" sldId="277"/>
        </pc:sldMkLst>
        <pc:spChg chg="mod">
          <ac:chgData name="Lea GALAY" userId="68cd88d6-47ab-4996-b95d-04f7cfbcb0f2" providerId="ADAL" clId="{DFD7DDBC-7CC9-447F-996F-5E93B293C51D}" dt="2024-09-25T15:18:14.227" v="2064" actId="1076"/>
          <ac:spMkLst>
            <pc:docMk/>
            <pc:sldMk cId="0" sldId="277"/>
            <ac:spMk id="8" creationId="{00000000-0000-0000-0000-000000000000}"/>
          </ac:spMkLst>
        </pc:spChg>
      </pc:sldChg>
      <pc:sldChg chg="modSp mod modTransition modAnim">
        <pc:chgData name="Lea GALAY" userId="68cd88d6-47ab-4996-b95d-04f7cfbcb0f2" providerId="ADAL" clId="{DFD7DDBC-7CC9-447F-996F-5E93B293C51D}" dt="2024-09-25T15:18:40.173" v="2069"/>
        <pc:sldMkLst>
          <pc:docMk/>
          <pc:sldMk cId="0" sldId="278"/>
        </pc:sldMkLst>
        <pc:spChg chg="mod">
          <ac:chgData name="Lea GALAY" userId="68cd88d6-47ab-4996-b95d-04f7cfbcb0f2" providerId="ADAL" clId="{DFD7DDBC-7CC9-447F-996F-5E93B293C51D}" dt="2024-09-25T10:05:38.683" v="697" actId="20577"/>
          <ac:spMkLst>
            <pc:docMk/>
            <pc:sldMk cId="0" sldId="278"/>
            <ac:spMk id="8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01:10.650" v="1321" actId="1076"/>
          <ac:spMkLst>
            <pc:docMk/>
            <pc:sldMk cId="0" sldId="278"/>
            <ac:spMk id="18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01:17.880" v="1323" actId="1076"/>
          <ac:spMkLst>
            <pc:docMk/>
            <pc:sldMk cId="0" sldId="278"/>
            <ac:spMk id="24" creationId="{00000000-0000-0000-0000-000000000000}"/>
          </ac:spMkLst>
        </pc:spChg>
      </pc:sldChg>
      <pc:sldChg chg="modSp mod modTransition modAnim">
        <pc:chgData name="Lea GALAY" userId="68cd88d6-47ab-4996-b95d-04f7cfbcb0f2" providerId="ADAL" clId="{DFD7DDBC-7CC9-447F-996F-5E93B293C51D}" dt="2024-09-25T15:20:06.567" v="2072"/>
        <pc:sldMkLst>
          <pc:docMk/>
          <pc:sldMk cId="0" sldId="279"/>
        </pc:sldMkLst>
        <pc:spChg chg="mod">
          <ac:chgData name="Lea GALAY" userId="68cd88d6-47ab-4996-b95d-04f7cfbcb0f2" providerId="ADAL" clId="{DFD7DDBC-7CC9-447F-996F-5E93B293C51D}" dt="2024-09-25T15:20:02.423" v="2071" actId="1076"/>
          <ac:spMkLst>
            <pc:docMk/>
            <pc:sldMk cId="0" sldId="279"/>
            <ac:spMk id="5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5:20:02.423" v="2071" actId="1076"/>
          <ac:spMkLst>
            <pc:docMk/>
            <pc:sldMk cId="0" sldId="279"/>
            <ac:spMk id="7" creationId="{00000000-0000-0000-0000-000000000000}"/>
          </ac:spMkLst>
        </pc:spChg>
      </pc:sldChg>
      <pc:sldChg chg="modSp mod modTransition modAnim">
        <pc:chgData name="Lea GALAY" userId="68cd88d6-47ab-4996-b95d-04f7cfbcb0f2" providerId="ADAL" clId="{DFD7DDBC-7CC9-447F-996F-5E93B293C51D}" dt="2024-09-25T15:20:22.097" v="2073"/>
        <pc:sldMkLst>
          <pc:docMk/>
          <pc:sldMk cId="0" sldId="280"/>
        </pc:sldMkLst>
        <pc:spChg chg="mod">
          <ac:chgData name="Lea GALAY" userId="68cd88d6-47ab-4996-b95d-04f7cfbcb0f2" providerId="ADAL" clId="{DFD7DDBC-7CC9-447F-996F-5E93B293C51D}" dt="2024-09-25T13:09:41.685" v="1402" actId="12788"/>
          <ac:spMkLst>
            <pc:docMk/>
            <pc:sldMk cId="0" sldId="280"/>
            <ac:spMk id="8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09:41.685" v="1402" actId="12788"/>
          <ac:spMkLst>
            <pc:docMk/>
            <pc:sldMk cId="0" sldId="280"/>
            <ac:spMk id="9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09:41.685" v="1402" actId="12788"/>
          <ac:spMkLst>
            <pc:docMk/>
            <pc:sldMk cId="0" sldId="280"/>
            <ac:spMk id="10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09:48.819" v="1404" actId="1076"/>
          <ac:spMkLst>
            <pc:docMk/>
            <pc:sldMk cId="0" sldId="280"/>
            <ac:spMk id="12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09:48.819" v="1404" actId="1076"/>
          <ac:spMkLst>
            <pc:docMk/>
            <pc:sldMk cId="0" sldId="280"/>
            <ac:spMk id="13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09:48.819" v="1404" actId="1076"/>
          <ac:spMkLst>
            <pc:docMk/>
            <pc:sldMk cId="0" sldId="280"/>
            <ac:spMk id="14" creationId="{00000000-0000-0000-0000-000000000000}"/>
          </ac:spMkLst>
        </pc:spChg>
      </pc:sldChg>
      <pc:sldChg chg="modTransition">
        <pc:chgData name="Lea GALAY" userId="68cd88d6-47ab-4996-b95d-04f7cfbcb0f2" providerId="ADAL" clId="{DFD7DDBC-7CC9-447F-996F-5E93B293C51D}" dt="2024-09-25T15:20:52.171" v="2075"/>
        <pc:sldMkLst>
          <pc:docMk/>
          <pc:sldMk cId="0" sldId="281"/>
        </pc:sldMkLst>
      </pc:sldChg>
      <pc:sldChg chg="modTransition">
        <pc:chgData name="Lea GALAY" userId="68cd88d6-47ab-4996-b95d-04f7cfbcb0f2" providerId="ADAL" clId="{DFD7DDBC-7CC9-447F-996F-5E93B293C51D}" dt="2024-09-25T15:22:01.963" v="2076"/>
        <pc:sldMkLst>
          <pc:docMk/>
          <pc:sldMk cId="0" sldId="282"/>
        </pc:sldMkLst>
      </pc:sldChg>
      <pc:sldChg chg="modSp mod modTransition modAnim">
        <pc:chgData name="Lea GALAY" userId="68cd88d6-47ab-4996-b95d-04f7cfbcb0f2" providerId="ADAL" clId="{DFD7DDBC-7CC9-447F-996F-5E93B293C51D}" dt="2024-09-25T15:22:24.409" v="2112" actId="20577"/>
        <pc:sldMkLst>
          <pc:docMk/>
          <pc:sldMk cId="0" sldId="283"/>
        </pc:sldMkLst>
        <pc:spChg chg="mod">
          <ac:chgData name="Lea GALAY" userId="68cd88d6-47ab-4996-b95d-04f7cfbcb0f2" providerId="ADAL" clId="{DFD7DDBC-7CC9-447F-996F-5E93B293C51D}" dt="2024-09-25T13:11:44.988" v="1417" actId="12788"/>
          <ac:spMkLst>
            <pc:docMk/>
            <pc:sldMk cId="0" sldId="283"/>
            <ac:spMk id="8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11:44.988" v="1417" actId="12788"/>
          <ac:spMkLst>
            <pc:docMk/>
            <pc:sldMk cId="0" sldId="283"/>
            <ac:spMk id="9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11:44.988" v="1417" actId="12788"/>
          <ac:spMkLst>
            <pc:docMk/>
            <pc:sldMk cId="0" sldId="283"/>
            <ac:spMk id="10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11:44.988" v="1417" actId="12788"/>
          <ac:spMkLst>
            <pc:docMk/>
            <pc:sldMk cId="0" sldId="283"/>
            <ac:spMk id="11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11:44.988" v="1417" actId="12788"/>
          <ac:spMkLst>
            <pc:docMk/>
            <pc:sldMk cId="0" sldId="283"/>
            <ac:spMk id="12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13:47.127" v="1463" actId="6549"/>
          <ac:spMkLst>
            <pc:docMk/>
            <pc:sldMk cId="0" sldId="283"/>
            <ac:spMk id="14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11:57.102" v="1419" actId="1076"/>
          <ac:spMkLst>
            <pc:docMk/>
            <pc:sldMk cId="0" sldId="283"/>
            <ac:spMk id="15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11:49.028" v="1418" actId="552"/>
          <ac:spMkLst>
            <pc:docMk/>
            <pc:sldMk cId="0" sldId="283"/>
            <ac:spMk id="16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11:49.028" v="1418" actId="552"/>
          <ac:spMkLst>
            <pc:docMk/>
            <pc:sldMk cId="0" sldId="283"/>
            <ac:spMk id="17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5:22:24.409" v="2112" actId="20577"/>
          <ac:spMkLst>
            <pc:docMk/>
            <pc:sldMk cId="0" sldId="283"/>
            <ac:spMk id="18" creationId="{00000000-0000-0000-0000-000000000000}"/>
          </ac:spMkLst>
        </pc:spChg>
      </pc:sldChg>
      <pc:sldChg chg="modSp mod modTransition modAnim modShow">
        <pc:chgData name="Lea GALAY" userId="68cd88d6-47ab-4996-b95d-04f7cfbcb0f2" providerId="ADAL" clId="{DFD7DDBC-7CC9-447F-996F-5E93B293C51D}" dt="2024-09-25T15:22:38.146" v="2113"/>
        <pc:sldMkLst>
          <pc:docMk/>
          <pc:sldMk cId="0" sldId="284"/>
        </pc:sldMkLst>
        <pc:spChg chg="mod">
          <ac:chgData name="Lea GALAY" userId="68cd88d6-47ab-4996-b95d-04f7cfbcb0f2" providerId="ADAL" clId="{DFD7DDBC-7CC9-447F-996F-5E93B293C51D}" dt="2024-09-25T13:15:31.240" v="1465" actId="20577"/>
          <ac:spMkLst>
            <pc:docMk/>
            <pc:sldMk cId="0" sldId="284"/>
            <ac:spMk id="7" creationId="{00000000-0000-0000-0000-000000000000}"/>
          </ac:spMkLst>
        </pc:spChg>
      </pc:sldChg>
      <pc:sldChg chg="modSp mod modTransition modAnim">
        <pc:chgData name="Lea GALAY" userId="68cd88d6-47ab-4996-b95d-04f7cfbcb0f2" providerId="ADAL" clId="{DFD7DDBC-7CC9-447F-996F-5E93B293C51D}" dt="2024-09-25T13:29:35.410" v="1561" actId="1076"/>
        <pc:sldMkLst>
          <pc:docMk/>
          <pc:sldMk cId="0" sldId="285"/>
        </pc:sldMkLst>
        <pc:spChg chg="mod">
          <ac:chgData name="Lea GALAY" userId="68cd88d6-47ab-4996-b95d-04f7cfbcb0f2" providerId="ADAL" clId="{DFD7DDBC-7CC9-447F-996F-5E93B293C51D}" dt="2024-09-25T13:23:42.030" v="1546" actId="20577"/>
          <ac:spMkLst>
            <pc:docMk/>
            <pc:sldMk cId="0" sldId="285"/>
            <ac:spMk id="3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28:09.032" v="1557" actId="12788"/>
          <ac:spMkLst>
            <pc:docMk/>
            <pc:sldMk cId="0" sldId="285"/>
            <ac:spMk id="8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28:09.032" v="1557" actId="12788"/>
          <ac:spMkLst>
            <pc:docMk/>
            <pc:sldMk cId="0" sldId="285"/>
            <ac:spMk id="9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28:09.032" v="1557" actId="12788"/>
          <ac:spMkLst>
            <pc:docMk/>
            <pc:sldMk cId="0" sldId="285"/>
            <ac:spMk id="10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28:09.032" v="1557" actId="12788"/>
          <ac:spMkLst>
            <pc:docMk/>
            <pc:sldMk cId="0" sldId="285"/>
            <ac:spMk id="11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28:09.032" v="1557" actId="12788"/>
          <ac:spMkLst>
            <pc:docMk/>
            <pc:sldMk cId="0" sldId="285"/>
            <ac:spMk id="12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28:09.032" v="1557" actId="12788"/>
          <ac:spMkLst>
            <pc:docMk/>
            <pc:sldMk cId="0" sldId="285"/>
            <ac:spMk id="13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21:49.462" v="1474" actId="552"/>
          <ac:spMkLst>
            <pc:docMk/>
            <pc:sldMk cId="0" sldId="285"/>
            <ac:spMk id="15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21:49.462" v="1474" actId="552"/>
          <ac:spMkLst>
            <pc:docMk/>
            <pc:sldMk cId="0" sldId="285"/>
            <ac:spMk id="16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29:35.410" v="1561" actId="1076"/>
          <ac:spMkLst>
            <pc:docMk/>
            <pc:sldMk cId="0" sldId="285"/>
            <ac:spMk id="17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27:26.312" v="1554" actId="1076"/>
          <ac:spMkLst>
            <pc:docMk/>
            <pc:sldMk cId="0" sldId="285"/>
            <ac:spMk id="18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27:28.407" v="1555" actId="1076"/>
          <ac:spMkLst>
            <pc:docMk/>
            <pc:sldMk cId="0" sldId="285"/>
            <ac:spMk id="19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27:31.576" v="1556" actId="1076"/>
          <ac:spMkLst>
            <pc:docMk/>
            <pc:sldMk cId="0" sldId="285"/>
            <ac:spMk id="20" creationId="{00000000-0000-0000-0000-000000000000}"/>
          </ac:spMkLst>
        </pc:spChg>
      </pc:sldChg>
      <pc:sldChg chg="modSp modTransition modAnim">
        <pc:chgData name="Lea GALAY" userId="68cd88d6-47ab-4996-b95d-04f7cfbcb0f2" providerId="ADAL" clId="{DFD7DDBC-7CC9-447F-996F-5E93B293C51D}" dt="2024-09-25T15:26:43.769" v="2165" actId="20577"/>
        <pc:sldMkLst>
          <pc:docMk/>
          <pc:sldMk cId="0" sldId="286"/>
        </pc:sldMkLst>
        <pc:spChg chg="mod">
          <ac:chgData name="Lea GALAY" userId="68cd88d6-47ab-4996-b95d-04f7cfbcb0f2" providerId="ADAL" clId="{DFD7DDBC-7CC9-447F-996F-5E93B293C51D}" dt="2024-09-25T15:26:43.769" v="2165" actId="20577"/>
          <ac:spMkLst>
            <pc:docMk/>
            <pc:sldMk cId="0" sldId="286"/>
            <ac:spMk id="25" creationId="{00000000-0000-0000-0000-000000000000}"/>
          </ac:spMkLst>
        </pc:spChg>
      </pc:sldChg>
      <pc:sldChg chg="modSp mod modTransition modAnim">
        <pc:chgData name="Lea GALAY" userId="68cd88d6-47ab-4996-b95d-04f7cfbcb0f2" providerId="ADAL" clId="{DFD7DDBC-7CC9-447F-996F-5E93B293C51D}" dt="2024-09-25T15:27:19.481" v="2185"/>
        <pc:sldMkLst>
          <pc:docMk/>
          <pc:sldMk cId="0" sldId="287"/>
        </pc:sldMkLst>
        <pc:spChg chg="mod">
          <ac:chgData name="Lea GALAY" userId="68cd88d6-47ab-4996-b95d-04f7cfbcb0f2" providerId="ADAL" clId="{DFD7DDBC-7CC9-447F-996F-5E93B293C51D}" dt="2024-09-25T13:41:49.159" v="1671" actId="20577"/>
          <ac:spMkLst>
            <pc:docMk/>
            <pc:sldMk cId="0" sldId="287"/>
            <ac:spMk id="28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41:53.426" v="1673" actId="6549"/>
          <ac:spMkLst>
            <pc:docMk/>
            <pc:sldMk cId="0" sldId="287"/>
            <ac:spMk id="34" creationId="{00000000-0000-0000-0000-000000000000}"/>
          </ac:spMkLst>
        </pc:spChg>
      </pc:sldChg>
      <pc:sldChg chg="modSp mod modTransition modAnim">
        <pc:chgData name="Lea GALAY" userId="68cd88d6-47ab-4996-b95d-04f7cfbcb0f2" providerId="ADAL" clId="{DFD7DDBC-7CC9-447F-996F-5E93B293C51D}" dt="2024-09-25T15:28:04.312" v="2186"/>
        <pc:sldMkLst>
          <pc:docMk/>
          <pc:sldMk cId="0" sldId="288"/>
        </pc:sldMkLst>
        <pc:spChg chg="mod">
          <ac:chgData name="Lea GALAY" userId="68cd88d6-47ab-4996-b95d-04f7cfbcb0f2" providerId="ADAL" clId="{DFD7DDBC-7CC9-447F-996F-5E93B293C51D}" dt="2024-09-25T13:42:32.610" v="1674" actId="12788"/>
          <ac:spMkLst>
            <pc:docMk/>
            <pc:sldMk cId="0" sldId="288"/>
            <ac:spMk id="7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42:32.610" v="1674" actId="12788"/>
          <ac:spMkLst>
            <pc:docMk/>
            <pc:sldMk cId="0" sldId="288"/>
            <ac:spMk id="8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42:32.610" v="1674" actId="12788"/>
          <ac:spMkLst>
            <pc:docMk/>
            <pc:sldMk cId="0" sldId="288"/>
            <ac:spMk id="9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42:32.610" v="1674" actId="12788"/>
          <ac:spMkLst>
            <pc:docMk/>
            <pc:sldMk cId="0" sldId="288"/>
            <ac:spMk id="10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42:36.590" v="1675" actId="552"/>
          <ac:spMkLst>
            <pc:docMk/>
            <pc:sldMk cId="0" sldId="288"/>
            <ac:spMk id="12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42:36.590" v="1675" actId="552"/>
          <ac:spMkLst>
            <pc:docMk/>
            <pc:sldMk cId="0" sldId="288"/>
            <ac:spMk id="13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42:36.590" v="1675" actId="552"/>
          <ac:spMkLst>
            <pc:docMk/>
            <pc:sldMk cId="0" sldId="288"/>
            <ac:spMk id="14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42:36.590" v="1675" actId="552"/>
          <ac:spMkLst>
            <pc:docMk/>
            <pc:sldMk cId="0" sldId="288"/>
            <ac:spMk id="15" creationId="{00000000-0000-0000-0000-000000000000}"/>
          </ac:spMkLst>
        </pc:spChg>
      </pc:sldChg>
      <pc:sldChg chg="modTransition modAnim">
        <pc:chgData name="Lea GALAY" userId="68cd88d6-47ab-4996-b95d-04f7cfbcb0f2" providerId="ADAL" clId="{DFD7DDBC-7CC9-447F-996F-5E93B293C51D}" dt="2024-09-25T15:28:17.010" v="2187"/>
        <pc:sldMkLst>
          <pc:docMk/>
          <pc:sldMk cId="0" sldId="289"/>
        </pc:sldMkLst>
      </pc:sldChg>
      <pc:sldChg chg="modSp mod modTransition modAnim">
        <pc:chgData name="Lea GALAY" userId="68cd88d6-47ab-4996-b95d-04f7cfbcb0f2" providerId="ADAL" clId="{DFD7DDBC-7CC9-447F-996F-5E93B293C51D}" dt="2024-09-25T15:28:23.075" v="2188"/>
        <pc:sldMkLst>
          <pc:docMk/>
          <pc:sldMk cId="0" sldId="290"/>
        </pc:sldMkLst>
        <pc:spChg chg="mod">
          <ac:chgData name="Lea GALAY" userId="68cd88d6-47ab-4996-b95d-04f7cfbcb0f2" providerId="ADAL" clId="{DFD7DDBC-7CC9-447F-996F-5E93B293C51D}" dt="2024-09-25T13:45:37.531" v="1746" actId="1076"/>
          <ac:spMkLst>
            <pc:docMk/>
            <pc:sldMk cId="0" sldId="290"/>
            <ac:spMk id="9" creationId="{00000000-0000-0000-0000-000000000000}"/>
          </ac:spMkLst>
        </pc:spChg>
      </pc:sldChg>
      <pc:sldChg chg="modTransition modAnim">
        <pc:chgData name="Lea GALAY" userId="68cd88d6-47ab-4996-b95d-04f7cfbcb0f2" providerId="ADAL" clId="{DFD7DDBC-7CC9-447F-996F-5E93B293C51D}" dt="2024-09-25T15:28:30.783" v="2190"/>
        <pc:sldMkLst>
          <pc:docMk/>
          <pc:sldMk cId="0" sldId="291"/>
        </pc:sldMkLst>
      </pc:sldChg>
      <pc:sldChg chg="modTransition modAnim">
        <pc:chgData name="Lea GALAY" userId="68cd88d6-47ab-4996-b95d-04f7cfbcb0f2" providerId="ADAL" clId="{DFD7DDBC-7CC9-447F-996F-5E93B293C51D}" dt="2024-09-25T15:28:56.153" v="2193"/>
        <pc:sldMkLst>
          <pc:docMk/>
          <pc:sldMk cId="0" sldId="292"/>
        </pc:sldMkLst>
      </pc:sldChg>
      <pc:sldChg chg="delSp modSp mod modTransition modAnim">
        <pc:chgData name="Lea GALAY" userId="68cd88d6-47ab-4996-b95d-04f7cfbcb0f2" providerId="ADAL" clId="{DFD7DDBC-7CC9-447F-996F-5E93B293C51D}" dt="2024-09-25T15:30:11.064" v="2196"/>
        <pc:sldMkLst>
          <pc:docMk/>
          <pc:sldMk cId="0" sldId="293"/>
        </pc:sldMkLst>
        <pc:spChg chg="mod topLvl">
          <ac:chgData name="Lea GALAY" userId="68cd88d6-47ab-4996-b95d-04f7cfbcb0f2" providerId="ADAL" clId="{DFD7DDBC-7CC9-447F-996F-5E93B293C51D}" dt="2024-09-25T13:49:05.188" v="1837" actId="12788"/>
          <ac:spMkLst>
            <pc:docMk/>
            <pc:sldMk cId="0" sldId="293"/>
            <ac:spMk id="10" creationId="{00000000-0000-0000-0000-000000000000}"/>
          </ac:spMkLst>
        </pc:spChg>
        <pc:spChg chg="mod topLvl">
          <ac:chgData name="Lea GALAY" userId="68cd88d6-47ab-4996-b95d-04f7cfbcb0f2" providerId="ADAL" clId="{DFD7DDBC-7CC9-447F-996F-5E93B293C51D}" dt="2024-09-25T13:49:05.188" v="1837" actId="12788"/>
          <ac:spMkLst>
            <pc:docMk/>
            <pc:sldMk cId="0" sldId="293"/>
            <ac:spMk id="11" creationId="{00000000-0000-0000-0000-000000000000}"/>
          </ac:spMkLst>
        </pc:spChg>
        <pc:spChg chg="mod topLvl">
          <ac:chgData name="Lea GALAY" userId="68cd88d6-47ab-4996-b95d-04f7cfbcb0f2" providerId="ADAL" clId="{DFD7DDBC-7CC9-447F-996F-5E93B293C51D}" dt="2024-09-25T13:49:05.188" v="1837" actId="12788"/>
          <ac:spMkLst>
            <pc:docMk/>
            <pc:sldMk cId="0" sldId="293"/>
            <ac:spMk id="12" creationId="{00000000-0000-0000-0000-000000000000}"/>
          </ac:spMkLst>
        </pc:spChg>
        <pc:spChg chg="mod topLvl">
          <ac:chgData name="Lea GALAY" userId="68cd88d6-47ab-4996-b95d-04f7cfbcb0f2" providerId="ADAL" clId="{DFD7DDBC-7CC9-447F-996F-5E93B293C51D}" dt="2024-09-25T13:48:59.851" v="1836" actId="552"/>
          <ac:spMkLst>
            <pc:docMk/>
            <pc:sldMk cId="0" sldId="293"/>
            <ac:spMk id="13" creationId="{00000000-0000-0000-0000-000000000000}"/>
          </ac:spMkLst>
        </pc:spChg>
        <pc:spChg chg="mod topLvl">
          <ac:chgData name="Lea GALAY" userId="68cd88d6-47ab-4996-b95d-04f7cfbcb0f2" providerId="ADAL" clId="{DFD7DDBC-7CC9-447F-996F-5E93B293C51D}" dt="2024-09-25T13:49:11.516" v="1838" actId="1076"/>
          <ac:spMkLst>
            <pc:docMk/>
            <pc:sldMk cId="0" sldId="293"/>
            <ac:spMk id="14" creationId="{00000000-0000-0000-0000-000000000000}"/>
          </ac:spMkLst>
        </pc:spChg>
        <pc:spChg chg="mod topLvl">
          <ac:chgData name="Lea GALAY" userId="68cd88d6-47ab-4996-b95d-04f7cfbcb0f2" providerId="ADAL" clId="{DFD7DDBC-7CC9-447F-996F-5E93B293C51D}" dt="2024-09-25T13:48:59.851" v="1836" actId="552"/>
          <ac:spMkLst>
            <pc:docMk/>
            <pc:sldMk cId="0" sldId="293"/>
            <ac:spMk id="15" creationId="{00000000-0000-0000-0000-000000000000}"/>
          </ac:spMkLst>
        </pc:spChg>
        <pc:grpChg chg="del">
          <ac:chgData name="Lea GALAY" userId="68cd88d6-47ab-4996-b95d-04f7cfbcb0f2" providerId="ADAL" clId="{DFD7DDBC-7CC9-447F-996F-5E93B293C51D}" dt="2024-09-25T13:47:27.256" v="1800" actId="165"/>
          <ac:grpSpMkLst>
            <pc:docMk/>
            <pc:sldMk cId="0" sldId="293"/>
            <ac:grpSpMk id="9" creationId="{00000000-0000-0000-0000-000000000000}"/>
          </ac:grpSpMkLst>
        </pc:grpChg>
      </pc:sldChg>
      <pc:sldChg chg="modSp mod modTransition modAnim">
        <pc:chgData name="Lea GALAY" userId="68cd88d6-47ab-4996-b95d-04f7cfbcb0f2" providerId="ADAL" clId="{DFD7DDBC-7CC9-447F-996F-5E93B293C51D}" dt="2024-09-25T15:29:21.042" v="2195"/>
        <pc:sldMkLst>
          <pc:docMk/>
          <pc:sldMk cId="0" sldId="294"/>
        </pc:sldMkLst>
        <pc:spChg chg="mod">
          <ac:chgData name="Lea GALAY" userId="68cd88d6-47ab-4996-b95d-04f7cfbcb0f2" providerId="ADAL" clId="{DFD7DDBC-7CC9-447F-996F-5E93B293C51D}" dt="2024-09-25T13:49:28.891" v="1839" actId="12788"/>
          <ac:spMkLst>
            <pc:docMk/>
            <pc:sldMk cId="0" sldId="294"/>
            <ac:spMk id="8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49:28.891" v="1839" actId="12788"/>
          <ac:spMkLst>
            <pc:docMk/>
            <pc:sldMk cId="0" sldId="294"/>
            <ac:spMk id="9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49:28.891" v="1839" actId="12788"/>
          <ac:spMkLst>
            <pc:docMk/>
            <pc:sldMk cId="0" sldId="294"/>
            <ac:spMk id="10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49:28.891" v="1839" actId="12788"/>
          <ac:spMkLst>
            <pc:docMk/>
            <pc:sldMk cId="0" sldId="294"/>
            <ac:spMk id="11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49:28.891" v="1839" actId="12788"/>
          <ac:spMkLst>
            <pc:docMk/>
            <pc:sldMk cId="0" sldId="294"/>
            <ac:spMk id="12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49:28.891" v="1839" actId="12788"/>
          <ac:spMkLst>
            <pc:docMk/>
            <pc:sldMk cId="0" sldId="294"/>
            <ac:spMk id="14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49:33.412" v="1840" actId="552"/>
          <ac:spMkLst>
            <pc:docMk/>
            <pc:sldMk cId="0" sldId="294"/>
            <ac:spMk id="15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49:33.412" v="1840" actId="552"/>
          <ac:spMkLst>
            <pc:docMk/>
            <pc:sldMk cId="0" sldId="294"/>
            <ac:spMk id="16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49:33.412" v="1840" actId="552"/>
          <ac:spMkLst>
            <pc:docMk/>
            <pc:sldMk cId="0" sldId="294"/>
            <ac:spMk id="17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49:33.412" v="1840" actId="552"/>
          <ac:spMkLst>
            <pc:docMk/>
            <pc:sldMk cId="0" sldId="294"/>
            <ac:spMk id="18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49:33.412" v="1840" actId="552"/>
          <ac:spMkLst>
            <pc:docMk/>
            <pc:sldMk cId="0" sldId="294"/>
            <ac:spMk id="19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50:55.145" v="1922" actId="1076"/>
          <ac:spMkLst>
            <pc:docMk/>
            <pc:sldMk cId="0" sldId="294"/>
            <ac:spMk id="20" creationId="{00000000-0000-0000-0000-000000000000}"/>
          </ac:spMkLst>
        </pc:spChg>
      </pc:sldChg>
      <pc:sldChg chg="modTransition modAnim">
        <pc:chgData name="Lea GALAY" userId="68cd88d6-47ab-4996-b95d-04f7cfbcb0f2" providerId="ADAL" clId="{DFD7DDBC-7CC9-447F-996F-5E93B293C51D}" dt="2024-09-25T15:32:29.503" v="2207"/>
        <pc:sldMkLst>
          <pc:docMk/>
          <pc:sldMk cId="0" sldId="295"/>
        </pc:sldMkLst>
      </pc:sldChg>
      <pc:sldChg chg="modSp mod modTransition modAnim">
        <pc:chgData name="Lea GALAY" userId="68cd88d6-47ab-4996-b95d-04f7cfbcb0f2" providerId="ADAL" clId="{DFD7DDBC-7CC9-447F-996F-5E93B293C51D}" dt="2024-09-25T13:54:32.765" v="1969"/>
        <pc:sldMkLst>
          <pc:docMk/>
          <pc:sldMk cId="0" sldId="296"/>
        </pc:sldMkLst>
        <pc:spChg chg="mod">
          <ac:chgData name="Lea GALAY" userId="68cd88d6-47ab-4996-b95d-04f7cfbcb0f2" providerId="ADAL" clId="{DFD7DDBC-7CC9-447F-996F-5E93B293C51D}" dt="2024-09-25T13:54:28.063" v="1963" actId="1076"/>
          <ac:spMkLst>
            <pc:docMk/>
            <pc:sldMk cId="0" sldId="296"/>
            <ac:spMk id="7" creationId="{00000000-0000-0000-0000-000000000000}"/>
          </ac:spMkLst>
        </pc:spChg>
        <pc:spChg chg="mod">
          <ac:chgData name="Lea GALAY" userId="68cd88d6-47ab-4996-b95d-04f7cfbcb0f2" providerId="ADAL" clId="{DFD7DDBC-7CC9-447F-996F-5E93B293C51D}" dt="2024-09-25T13:52:51.444" v="1944" actId="1076"/>
          <ac:spMkLst>
            <pc:docMk/>
            <pc:sldMk cId="0" sldId="296"/>
            <ac:spMk id="12" creationId="{00000000-0000-0000-0000-000000000000}"/>
          </ac:spMkLst>
        </pc:spChg>
      </pc:sldChg>
      <pc:sldMasterChg chg="modTransition modSldLayout">
        <pc:chgData name="Lea GALAY" userId="68cd88d6-47ab-4996-b95d-04f7cfbcb0f2" providerId="ADAL" clId="{DFD7DDBC-7CC9-447F-996F-5E93B293C51D}" dt="2024-09-24T15:12:48.238" v="49"/>
        <pc:sldMasterMkLst>
          <pc:docMk/>
          <pc:sldMasterMk cId="0" sldId="2147483648"/>
        </pc:sldMasterMkLst>
        <pc:sldLayoutChg chg="modTransition">
          <pc:chgData name="Lea GALAY" userId="68cd88d6-47ab-4996-b95d-04f7cfbcb0f2" providerId="ADAL" clId="{DFD7DDBC-7CC9-447F-996F-5E93B293C51D}" dt="2024-09-24T15:12:48.238" v="49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Lea GALAY" userId="68cd88d6-47ab-4996-b95d-04f7cfbcb0f2" providerId="ADAL" clId="{DFD7DDBC-7CC9-447F-996F-5E93B293C51D}" dt="2024-09-24T15:12:48.238" v="49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Lea GALAY" userId="68cd88d6-47ab-4996-b95d-04f7cfbcb0f2" providerId="ADAL" clId="{DFD7DDBC-7CC9-447F-996F-5E93B293C51D}" dt="2024-09-24T15:12:48.238" v="49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Lea GALAY" userId="68cd88d6-47ab-4996-b95d-04f7cfbcb0f2" providerId="ADAL" clId="{DFD7DDBC-7CC9-447F-996F-5E93B293C51D}" dt="2024-09-24T15:12:48.238" v="49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Lea GALAY" userId="68cd88d6-47ab-4996-b95d-04f7cfbcb0f2" providerId="ADAL" clId="{DFD7DDBC-7CC9-447F-996F-5E93B293C51D}" dt="2024-09-24T15:12:48.238" v="49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Lea GALAY" userId="68cd88d6-47ab-4996-b95d-04f7cfbcb0f2" providerId="ADAL" clId="{DFD7DDBC-7CC9-447F-996F-5E93B293C51D}" dt="2024-09-24T15:12:48.238" v="49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Lea GALAY" userId="68cd88d6-47ab-4996-b95d-04f7cfbcb0f2" providerId="ADAL" clId="{DFD7DDBC-7CC9-447F-996F-5E93B293C51D}" dt="2024-09-24T15:12:48.238" v="49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Lea GALAY" userId="68cd88d6-47ab-4996-b95d-04f7cfbcb0f2" providerId="ADAL" clId="{DFD7DDBC-7CC9-447F-996F-5E93B293C51D}" dt="2024-09-24T15:12:48.238" v="49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Lea GALAY" userId="68cd88d6-47ab-4996-b95d-04f7cfbcb0f2" providerId="ADAL" clId="{DFD7DDBC-7CC9-447F-996F-5E93B293C51D}" dt="2024-09-24T15:12:48.238" v="49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Lea GALAY" userId="68cd88d6-47ab-4996-b95d-04f7cfbcb0f2" providerId="ADAL" clId="{DFD7DDBC-7CC9-447F-996F-5E93B293C51D}" dt="2024-09-24T15:12:48.238" v="49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Lea GALAY" userId="68cd88d6-47ab-4996-b95d-04f7cfbcb0f2" providerId="ADAL" clId="{DFD7DDBC-7CC9-447F-996F-5E93B293C51D}" dt="2024-09-24T15:12:48.238" v="49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  <pc:docChgLst>
    <pc:chgData name="Lea GALAY" userId="68cd88d6-47ab-4996-b95d-04f7cfbcb0f2" providerId="ADAL" clId="{678785DE-A24C-4030-8A7D-C2C58A3138AF}"/>
    <pc:docChg chg="undo redo custSel addSld delSld modSld">
      <pc:chgData name="Lea GALAY" userId="68cd88d6-47ab-4996-b95d-04f7cfbcb0f2" providerId="ADAL" clId="{678785DE-A24C-4030-8A7D-C2C58A3138AF}" dt="2024-09-26T12:33:19.611" v="241"/>
      <pc:docMkLst>
        <pc:docMk/>
      </pc:docMkLst>
      <pc:sldChg chg="modSp mod modTransition modAnim">
        <pc:chgData name="Lea GALAY" userId="68cd88d6-47ab-4996-b95d-04f7cfbcb0f2" providerId="ADAL" clId="{678785DE-A24C-4030-8A7D-C2C58A3138AF}" dt="2024-09-26T10:47:43.153" v="108"/>
        <pc:sldMkLst>
          <pc:docMk/>
          <pc:sldMk cId="0" sldId="258"/>
        </pc:sldMkLst>
        <pc:picChg chg="mod">
          <ac:chgData name="Lea GALAY" userId="68cd88d6-47ab-4996-b95d-04f7cfbcb0f2" providerId="ADAL" clId="{678785DE-A24C-4030-8A7D-C2C58A3138AF}" dt="2024-09-26T10:36:32.067" v="101" actId="14100"/>
          <ac:picMkLst>
            <pc:docMk/>
            <pc:sldMk cId="0" sldId="258"/>
            <ac:picMk id="11" creationId="{00000000-0000-0000-0000-000000000000}"/>
          </ac:picMkLst>
        </pc:picChg>
      </pc:sldChg>
      <pc:sldChg chg="modSp mod">
        <pc:chgData name="Lea GALAY" userId="68cd88d6-47ab-4996-b95d-04f7cfbcb0f2" providerId="ADAL" clId="{678785DE-A24C-4030-8A7D-C2C58A3138AF}" dt="2024-09-26T09:56:31.197" v="0" actId="1076"/>
        <pc:sldMkLst>
          <pc:docMk/>
          <pc:sldMk cId="0" sldId="260"/>
        </pc:sldMkLst>
        <pc:grpChg chg="mod">
          <ac:chgData name="Lea GALAY" userId="68cd88d6-47ab-4996-b95d-04f7cfbcb0f2" providerId="ADAL" clId="{678785DE-A24C-4030-8A7D-C2C58A3138AF}" dt="2024-09-26T09:56:31.197" v="0" actId="1076"/>
          <ac:grpSpMkLst>
            <pc:docMk/>
            <pc:sldMk cId="0" sldId="260"/>
            <ac:grpSpMk id="9" creationId="{00000000-0000-0000-0000-000000000000}"/>
          </ac:grpSpMkLst>
        </pc:grpChg>
      </pc:sldChg>
      <pc:sldChg chg="modSp mod">
        <pc:chgData name="Lea GALAY" userId="68cd88d6-47ab-4996-b95d-04f7cfbcb0f2" providerId="ADAL" clId="{678785DE-A24C-4030-8A7D-C2C58A3138AF}" dt="2024-09-26T09:56:41.796" v="1" actId="1076"/>
        <pc:sldMkLst>
          <pc:docMk/>
          <pc:sldMk cId="0" sldId="262"/>
        </pc:sldMkLst>
        <pc:grpChg chg="mod">
          <ac:chgData name="Lea GALAY" userId="68cd88d6-47ab-4996-b95d-04f7cfbcb0f2" providerId="ADAL" clId="{678785DE-A24C-4030-8A7D-C2C58A3138AF}" dt="2024-09-26T09:56:41.796" v="1" actId="1076"/>
          <ac:grpSpMkLst>
            <pc:docMk/>
            <pc:sldMk cId="0" sldId="262"/>
            <ac:grpSpMk id="9" creationId="{00000000-0000-0000-0000-000000000000}"/>
          </ac:grpSpMkLst>
        </pc:grpChg>
      </pc:sldChg>
      <pc:sldChg chg="modSp mod">
        <pc:chgData name="Lea GALAY" userId="68cd88d6-47ab-4996-b95d-04f7cfbcb0f2" providerId="ADAL" clId="{678785DE-A24C-4030-8A7D-C2C58A3138AF}" dt="2024-09-26T09:57:02.904" v="3" actId="1076"/>
        <pc:sldMkLst>
          <pc:docMk/>
          <pc:sldMk cId="0" sldId="264"/>
        </pc:sldMkLst>
        <pc:grpChg chg="mod">
          <ac:chgData name="Lea GALAY" userId="68cd88d6-47ab-4996-b95d-04f7cfbcb0f2" providerId="ADAL" clId="{678785DE-A24C-4030-8A7D-C2C58A3138AF}" dt="2024-09-26T09:57:02.904" v="3" actId="1076"/>
          <ac:grpSpMkLst>
            <pc:docMk/>
            <pc:sldMk cId="0" sldId="264"/>
            <ac:grpSpMk id="9" creationId="{00000000-0000-0000-0000-000000000000}"/>
          </ac:grpSpMkLst>
        </pc:grpChg>
      </pc:sldChg>
      <pc:sldChg chg="modSp">
        <pc:chgData name="Lea GALAY" userId="68cd88d6-47ab-4996-b95d-04f7cfbcb0f2" providerId="ADAL" clId="{678785DE-A24C-4030-8A7D-C2C58A3138AF}" dt="2024-09-26T09:57:09.319" v="5" actId="20577"/>
        <pc:sldMkLst>
          <pc:docMk/>
          <pc:sldMk cId="0" sldId="265"/>
        </pc:sldMkLst>
        <pc:spChg chg="mod">
          <ac:chgData name="Lea GALAY" userId="68cd88d6-47ab-4996-b95d-04f7cfbcb0f2" providerId="ADAL" clId="{678785DE-A24C-4030-8A7D-C2C58A3138AF}" dt="2024-09-26T09:57:09.319" v="5" actId="20577"/>
          <ac:spMkLst>
            <pc:docMk/>
            <pc:sldMk cId="0" sldId="265"/>
            <ac:spMk id="18" creationId="{00000000-0000-0000-0000-000000000000}"/>
          </ac:spMkLst>
        </pc:spChg>
      </pc:sldChg>
      <pc:sldChg chg="addSp delSp modSp del mod">
        <pc:chgData name="Lea GALAY" userId="68cd88d6-47ab-4996-b95d-04f7cfbcb0f2" providerId="ADAL" clId="{678785DE-A24C-4030-8A7D-C2C58A3138AF}" dt="2024-09-26T10:17:52.972" v="94" actId="47"/>
        <pc:sldMkLst>
          <pc:docMk/>
          <pc:sldMk cId="0" sldId="266"/>
        </pc:sldMkLst>
        <pc:spChg chg="mod">
          <ac:chgData name="Lea GALAY" userId="68cd88d6-47ab-4996-b95d-04f7cfbcb0f2" providerId="ADAL" clId="{678785DE-A24C-4030-8A7D-C2C58A3138AF}" dt="2024-09-26T09:57:45.642" v="73" actId="1076"/>
          <ac:spMkLst>
            <pc:docMk/>
            <pc:sldMk cId="0" sldId="266"/>
            <ac:spMk id="11" creationId="{00000000-0000-0000-0000-000000000000}"/>
          </ac:spMkLst>
        </pc:spChg>
        <pc:spChg chg="mod">
          <ac:chgData name="Lea GALAY" userId="68cd88d6-47ab-4996-b95d-04f7cfbcb0f2" providerId="ADAL" clId="{678785DE-A24C-4030-8A7D-C2C58A3138AF}" dt="2024-09-26T09:57:38.880" v="70" actId="1076"/>
          <ac:spMkLst>
            <pc:docMk/>
            <pc:sldMk cId="0" sldId="266"/>
            <ac:spMk id="24" creationId="{00000000-0000-0000-0000-000000000000}"/>
          </ac:spMkLst>
        </pc:spChg>
        <pc:spChg chg="mod">
          <ac:chgData name="Lea GALAY" userId="68cd88d6-47ab-4996-b95d-04f7cfbcb0f2" providerId="ADAL" clId="{678785DE-A24C-4030-8A7D-C2C58A3138AF}" dt="2024-09-26T10:17:50.246" v="93" actId="1076"/>
          <ac:spMkLst>
            <pc:docMk/>
            <pc:sldMk cId="0" sldId="266"/>
            <ac:spMk id="25" creationId="{00000000-0000-0000-0000-000000000000}"/>
          </ac:spMkLst>
        </pc:spChg>
        <pc:spChg chg="del">
          <ac:chgData name="Lea GALAY" userId="68cd88d6-47ab-4996-b95d-04f7cfbcb0f2" providerId="ADAL" clId="{678785DE-A24C-4030-8A7D-C2C58A3138AF}" dt="2024-09-26T09:57:43.665" v="72" actId="478"/>
          <ac:spMkLst>
            <pc:docMk/>
            <pc:sldMk cId="0" sldId="266"/>
            <ac:spMk id="26" creationId="{00000000-0000-0000-0000-000000000000}"/>
          </ac:spMkLst>
        </pc:spChg>
        <pc:spChg chg="del mod topLvl">
          <ac:chgData name="Lea GALAY" userId="68cd88d6-47ab-4996-b95d-04f7cfbcb0f2" providerId="ADAL" clId="{678785DE-A24C-4030-8A7D-C2C58A3138AF}" dt="2024-09-26T09:58:36.271" v="82" actId="478"/>
          <ac:spMkLst>
            <pc:docMk/>
            <pc:sldMk cId="0" sldId="266"/>
            <ac:spMk id="30" creationId="{DD466C60-7378-8B96-24F6-6D8DFB6FB615}"/>
          </ac:spMkLst>
        </pc:spChg>
        <pc:spChg chg="add del">
          <ac:chgData name="Lea GALAY" userId="68cd88d6-47ab-4996-b95d-04f7cfbcb0f2" providerId="ADAL" clId="{678785DE-A24C-4030-8A7D-C2C58A3138AF}" dt="2024-09-26T09:59:44.374" v="85" actId="22"/>
          <ac:spMkLst>
            <pc:docMk/>
            <pc:sldMk cId="0" sldId="266"/>
            <ac:spMk id="32" creationId="{33903C9C-C30A-FF7D-D017-C68B2BEEC69D}"/>
          </ac:spMkLst>
        </pc:spChg>
        <pc:grpChg chg="del">
          <ac:chgData name="Lea GALAY" userId="68cd88d6-47ab-4996-b95d-04f7cfbcb0f2" providerId="ADAL" clId="{678785DE-A24C-4030-8A7D-C2C58A3138AF}" dt="2024-09-26T09:57:43.133" v="71" actId="478"/>
          <ac:grpSpMkLst>
            <pc:docMk/>
            <pc:sldMk cId="0" sldId="266"/>
            <ac:grpSpMk id="19" creationId="{00000000-0000-0000-0000-000000000000}"/>
          </ac:grpSpMkLst>
        </pc:grpChg>
        <pc:grpChg chg="add del mod">
          <ac:chgData name="Lea GALAY" userId="68cd88d6-47ab-4996-b95d-04f7cfbcb0f2" providerId="ADAL" clId="{678785DE-A24C-4030-8A7D-C2C58A3138AF}" dt="2024-09-26T09:58:36.271" v="82" actId="478"/>
          <ac:grpSpMkLst>
            <pc:docMk/>
            <pc:sldMk cId="0" sldId="266"/>
            <ac:grpSpMk id="29" creationId="{39D730A6-61C6-AB56-8F08-5E32388CFCF8}"/>
          </ac:grpSpMkLst>
        </pc:grpChg>
        <pc:picChg chg="add del mod">
          <ac:chgData name="Lea GALAY" userId="68cd88d6-47ab-4996-b95d-04f7cfbcb0f2" providerId="ADAL" clId="{678785DE-A24C-4030-8A7D-C2C58A3138AF}" dt="2024-09-26T09:58:36.617" v="83" actId="478"/>
          <ac:picMkLst>
            <pc:docMk/>
            <pc:sldMk cId="0" sldId="266"/>
            <ac:picMk id="28" creationId="{5F0F5DB9-4965-E5DE-3CBC-39CD480D38D9}"/>
          </ac:picMkLst>
        </pc:picChg>
      </pc:sldChg>
      <pc:sldChg chg="addSp delSp modSp mod addAnim delAnim modAnim">
        <pc:chgData name="Lea GALAY" userId="68cd88d6-47ab-4996-b95d-04f7cfbcb0f2" providerId="ADAL" clId="{678785DE-A24C-4030-8A7D-C2C58A3138AF}" dt="2024-09-26T12:33:19.611" v="241"/>
        <pc:sldMkLst>
          <pc:docMk/>
          <pc:sldMk cId="0" sldId="278"/>
        </pc:sldMkLst>
        <pc:spChg chg="mod">
          <ac:chgData name="Lea GALAY" userId="68cd88d6-47ab-4996-b95d-04f7cfbcb0f2" providerId="ADAL" clId="{678785DE-A24C-4030-8A7D-C2C58A3138AF}" dt="2024-09-26T12:03:09.172" v="155" actId="1076"/>
          <ac:spMkLst>
            <pc:docMk/>
            <pc:sldMk cId="0" sldId="278"/>
            <ac:spMk id="8" creationId="{00000000-0000-0000-0000-000000000000}"/>
          </ac:spMkLst>
        </pc:spChg>
        <pc:spChg chg="del mod ord">
          <ac:chgData name="Lea GALAY" userId="68cd88d6-47ab-4996-b95d-04f7cfbcb0f2" providerId="ADAL" clId="{678785DE-A24C-4030-8A7D-C2C58A3138AF}" dt="2024-09-26T12:12:27.983" v="215" actId="478"/>
          <ac:spMkLst>
            <pc:docMk/>
            <pc:sldMk cId="0" sldId="278"/>
            <ac:spMk id="10" creationId="{00000000-0000-0000-0000-000000000000}"/>
          </ac:spMkLst>
        </pc:spChg>
        <pc:spChg chg="mod">
          <ac:chgData name="Lea GALAY" userId="68cd88d6-47ab-4996-b95d-04f7cfbcb0f2" providerId="ADAL" clId="{678785DE-A24C-4030-8A7D-C2C58A3138AF}" dt="2024-09-26T12:02:45.326" v="152" actId="20577"/>
          <ac:spMkLst>
            <pc:docMk/>
            <pc:sldMk cId="0" sldId="278"/>
            <ac:spMk id="12" creationId="{00000000-0000-0000-0000-000000000000}"/>
          </ac:spMkLst>
        </pc:spChg>
        <pc:spChg chg="mod">
          <ac:chgData name="Lea GALAY" userId="68cd88d6-47ab-4996-b95d-04f7cfbcb0f2" providerId="ADAL" clId="{678785DE-A24C-4030-8A7D-C2C58A3138AF}" dt="2024-09-26T12:12:00.669" v="207" actId="21"/>
          <ac:spMkLst>
            <pc:docMk/>
            <pc:sldMk cId="0" sldId="278"/>
            <ac:spMk id="14" creationId="{00000000-0000-0000-0000-000000000000}"/>
          </ac:spMkLst>
        </pc:spChg>
        <pc:spChg chg="add mod ord">
          <ac:chgData name="Lea GALAY" userId="68cd88d6-47ab-4996-b95d-04f7cfbcb0f2" providerId="ADAL" clId="{678785DE-A24C-4030-8A7D-C2C58A3138AF}" dt="2024-09-26T12:04:17.836" v="165" actId="14100"/>
          <ac:spMkLst>
            <pc:docMk/>
            <pc:sldMk cId="0" sldId="278"/>
            <ac:spMk id="25" creationId="{A3159137-A403-3268-DA79-85F4A4498A7F}"/>
          </ac:spMkLst>
        </pc:spChg>
        <pc:spChg chg="add mod">
          <ac:chgData name="Lea GALAY" userId="68cd88d6-47ab-4996-b95d-04f7cfbcb0f2" providerId="ADAL" clId="{678785DE-A24C-4030-8A7D-C2C58A3138AF}" dt="2024-09-26T12:30:52.616" v="227" actId="1076"/>
          <ac:spMkLst>
            <pc:docMk/>
            <pc:sldMk cId="0" sldId="278"/>
            <ac:spMk id="27" creationId="{4BB57C84-F409-3E0C-F379-2C2B9D318045}"/>
          </ac:spMkLst>
        </pc:spChg>
        <pc:grpChg chg="add del mod">
          <ac:chgData name="Lea GALAY" userId="68cd88d6-47ab-4996-b95d-04f7cfbcb0f2" providerId="ADAL" clId="{678785DE-A24C-4030-8A7D-C2C58A3138AF}" dt="2024-09-26T12:13:02.738" v="223" actId="478"/>
          <ac:grpSpMkLst>
            <pc:docMk/>
            <pc:sldMk cId="0" sldId="278"/>
            <ac:grpSpMk id="9" creationId="{00000000-0000-0000-0000-000000000000}"/>
          </ac:grpSpMkLst>
        </pc:grpChg>
        <pc:picChg chg="add mod">
          <ac:chgData name="Lea GALAY" userId="68cd88d6-47ab-4996-b95d-04f7cfbcb0f2" providerId="ADAL" clId="{678785DE-A24C-4030-8A7D-C2C58A3138AF}" dt="2024-09-26T12:12:59.918" v="222" actId="688"/>
          <ac:picMkLst>
            <pc:docMk/>
            <pc:sldMk cId="0" sldId="278"/>
            <ac:picMk id="29" creationId="{4C2E7DCC-8535-BCD0-2DF7-4B0B590B8689}"/>
          </ac:picMkLst>
        </pc:picChg>
      </pc:sldChg>
      <pc:sldChg chg="del">
        <pc:chgData name="Lea GALAY" userId="68cd88d6-47ab-4996-b95d-04f7cfbcb0f2" providerId="ADAL" clId="{678785DE-A24C-4030-8A7D-C2C58A3138AF}" dt="2024-09-26T10:16:52.561" v="87" actId="47"/>
        <pc:sldMkLst>
          <pc:docMk/>
          <pc:sldMk cId="4041591720" sldId="297"/>
        </pc:sldMkLst>
      </pc:sldChg>
      <pc:sldChg chg="add">
        <pc:chgData name="Lea GALAY" userId="68cd88d6-47ab-4996-b95d-04f7cfbcb0f2" providerId="ADAL" clId="{678785DE-A24C-4030-8A7D-C2C58A3138AF}" dt="2024-09-26T09:57:20.949" v="6"/>
        <pc:sldMkLst>
          <pc:docMk/>
          <pc:sldMk cId="2176435572" sldId="298"/>
        </pc:sldMkLst>
      </pc:sldChg>
      <pc:sldChg chg="modSp add mod modTransition modAnim">
        <pc:chgData name="Lea GALAY" userId="68cd88d6-47ab-4996-b95d-04f7cfbcb0f2" providerId="ADAL" clId="{678785DE-A24C-4030-8A7D-C2C58A3138AF}" dt="2024-09-26T10:55:04.471" v="129" actId="14100"/>
        <pc:sldMkLst>
          <pc:docMk/>
          <pc:sldMk cId="0" sldId="299"/>
        </pc:sldMkLst>
        <pc:spChg chg="mod">
          <ac:chgData name="Lea GALAY" userId="68cd88d6-47ab-4996-b95d-04f7cfbcb0f2" providerId="ADAL" clId="{678785DE-A24C-4030-8A7D-C2C58A3138AF}" dt="2024-09-26T10:54:36.256" v="126" actId="113"/>
          <ac:spMkLst>
            <pc:docMk/>
            <pc:sldMk cId="0" sldId="299"/>
            <ac:spMk id="20" creationId="{00000000-0000-0000-0000-000000000000}"/>
          </ac:spMkLst>
        </pc:spChg>
        <pc:grpChg chg="mod">
          <ac:chgData name="Lea GALAY" userId="68cd88d6-47ab-4996-b95d-04f7cfbcb0f2" providerId="ADAL" clId="{678785DE-A24C-4030-8A7D-C2C58A3138AF}" dt="2024-09-26T10:55:04.471" v="129" actId="14100"/>
          <ac:grpSpMkLst>
            <pc:docMk/>
            <pc:sldMk cId="0" sldId="299"/>
            <ac:grpSpMk id="12" creationId="{00000000-0000-0000-0000-000000000000}"/>
          </ac:grpSpMkLst>
        </pc:grpChg>
        <pc:grpChg chg="mod">
          <ac:chgData name="Lea GALAY" userId="68cd88d6-47ab-4996-b95d-04f7cfbcb0f2" providerId="ADAL" clId="{678785DE-A24C-4030-8A7D-C2C58A3138AF}" dt="2024-09-26T10:55:04.471" v="129" actId="14100"/>
          <ac:grpSpMkLst>
            <pc:docMk/>
            <pc:sldMk cId="0" sldId="299"/>
            <ac:grpSpMk id="15" creationId="{00000000-0000-0000-0000-000000000000}"/>
          </ac:grpSpMkLst>
        </pc:grpChg>
      </pc:sldChg>
      <pc:sldChg chg="del">
        <pc:chgData name="Lea GALAY" userId="68cd88d6-47ab-4996-b95d-04f7cfbcb0f2" providerId="ADAL" clId="{678785DE-A24C-4030-8A7D-C2C58A3138AF}" dt="2024-09-26T12:03:21.773" v="156" actId="47"/>
        <pc:sldMkLst>
          <pc:docMk/>
          <pc:sldMk cId="2939473222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A5C01-6CF7-43F2-87AC-D86065E58B16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999C0-0EA3-4ACE-9B60-CAEAB17DFD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35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999C0-0EA3-4ACE-9B60-CAEAB17DFDA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46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6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6.png"/><Relationship Id="rId4" Type="http://schemas.openxmlformats.org/officeDocument/2006/relationships/image" Target="../media/image6.jpeg"/><Relationship Id="rId9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.png"/><Relationship Id="rId7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6.png"/><Relationship Id="rId4" Type="http://schemas.openxmlformats.org/officeDocument/2006/relationships/image" Target="../media/image6.jpeg"/><Relationship Id="rId9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png"/><Relationship Id="rId7" Type="http://schemas.openxmlformats.org/officeDocument/2006/relationships/image" Target="../media/image9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8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.png"/><Relationship Id="rId7" Type="http://schemas.openxmlformats.org/officeDocument/2006/relationships/image" Target="../media/image43.svg"/><Relationship Id="rId12" Type="http://schemas.openxmlformats.org/officeDocument/2006/relationships/image" Target="../media/image4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57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4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sv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63.png"/><Relationship Id="rId3" Type="http://schemas.openxmlformats.org/officeDocument/2006/relationships/image" Target="../media/image49.png"/><Relationship Id="rId7" Type="http://schemas.openxmlformats.org/officeDocument/2006/relationships/image" Target="../media/image60.png"/><Relationship Id="rId12" Type="http://schemas.openxmlformats.org/officeDocument/2006/relationships/image" Target="../media/image5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11" Type="http://schemas.openxmlformats.org/officeDocument/2006/relationships/image" Target="../media/image4.png"/><Relationship Id="rId5" Type="http://schemas.openxmlformats.org/officeDocument/2006/relationships/image" Target="../media/image58.png"/><Relationship Id="rId10" Type="http://schemas.openxmlformats.org/officeDocument/2006/relationships/image" Target="../media/image5.png"/><Relationship Id="rId4" Type="http://schemas.openxmlformats.org/officeDocument/2006/relationships/image" Target="../media/image50.svg"/><Relationship Id="rId9" Type="http://schemas.openxmlformats.org/officeDocument/2006/relationships/image" Target="../media/image62.png"/><Relationship Id="rId1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5.png"/><Relationship Id="rId7" Type="http://schemas.openxmlformats.org/officeDocument/2006/relationships/image" Target="../media/image4.png"/><Relationship Id="rId12" Type="http://schemas.openxmlformats.org/officeDocument/2006/relationships/image" Target="../media/image7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7.png"/><Relationship Id="rId5" Type="http://schemas.openxmlformats.org/officeDocument/2006/relationships/image" Target="../media/image67.svg"/><Relationship Id="rId10" Type="http://schemas.openxmlformats.org/officeDocument/2006/relationships/image" Target="../media/image70.png"/><Relationship Id="rId4" Type="http://schemas.openxmlformats.org/officeDocument/2006/relationships/image" Target="../media/image66.png"/><Relationship Id="rId9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57.png"/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75.png"/><Relationship Id="rId5" Type="http://schemas.openxmlformats.org/officeDocument/2006/relationships/image" Target="../media/image67.svg"/><Relationship Id="rId10" Type="http://schemas.openxmlformats.org/officeDocument/2006/relationships/image" Target="../media/image74.png"/><Relationship Id="rId4" Type="http://schemas.openxmlformats.org/officeDocument/2006/relationships/image" Target="../media/image66.png"/><Relationship Id="rId9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6.png"/><Relationship Id="rId7" Type="http://schemas.openxmlformats.org/officeDocument/2006/relationships/image" Target="../media/image5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7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6.png"/><Relationship Id="rId7" Type="http://schemas.openxmlformats.org/officeDocument/2006/relationships/image" Target="../media/image5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80.svg"/><Relationship Id="rId4" Type="http://schemas.openxmlformats.org/officeDocument/2006/relationships/image" Target="../media/image67.svg"/><Relationship Id="rId9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66.png"/><Relationship Id="rId7" Type="http://schemas.openxmlformats.org/officeDocument/2006/relationships/image" Target="../media/image5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83.png"/><Relationship Id="rId4" Type="http://schemas.openxmlformats.org/officeDocument/2006/relationships/image" Target="../media/image67.svg"/><Relationship Id="rId9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6.png"/><Relationship Id="rId7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5.png"/><Relationship Id="rId4" Type="http://schemas.openxmlformats.org/officeDocument/2006/relationships/image" Target="../media/image67.svg"/><Relationship Id="rId9" Type="http://schemas.openxmlformats.org/officeDocument/2006/relationships/image" Target="../media/image8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6.png"/><Relationship Id="rId7" Type="http://schemas.openxmlformats.org/officeDocument/2006/relationships/image" Target="../media/image57.png"/><Relationship Id="rId12" Type="http://schemas.openxmlformats.org/officeDocument/2006/relationships/image" Target="../media/image9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9.png"/><Relationship Id="rId5" Type="http://schemas.openxmlformats.org/officeDocument/2006/relationships/image" Target="../media/image5.png"/><Relationship Id="rId10" Type="http://schemas.openxmlformats.org/officeDocument/2006/relationships/image" Target="../media/image88.png"/><Relationship Id="rId4" Type="http://schemas.openxmlformats.org/officeDocument/2006/relationships/image" Target="../media/image67.svg"/><Relationship Id="rId9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9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5.png"/><Relationship Id="rId7" Type="http://schemas.openxmlformats.org/officeDocument/2006/relationships/image" Target="../media/image67.svg"/><Relationship Id="rId12" Type="http://schemas.openxmlformats.org/officeDocument/2006/relationships/image" Target="../media/image9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95.png"/><Relationship Id="rId5" Type="http://schemas.openxmlformats.org/officeDocument/2006/relationships/image" Target="../media/image57.png"/><Relationship Id="rId10" Type="http://schemas.openxmlformats.org/officeDocument/2006/relationships/image" Target="../media/image94.png"/><Relationship Id="rId4" Type="http://schemas.openxmlformats.org/officeDocument/2006/relationships/image" Target="../media/image4.png"/><Relationship Id="rId9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13" Type="http://schemas.openxmlformats.org/officeDocument/2006/relationships/image" Target="../media/image105.svg"/><Relationship Id="rId3" Type="http://schemas.openxmlformats.org/officeDocument/2006/relationships/image" Target="../media/image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3.svg"/><Relationship Id="rId5" Type="http://schemas.openxmlformats.org/officeDocument/2006/relationships/image" Target="../media/image92.png"/><Relationship Id="rId10" Type="http://schemas.openxmlformats.org/officeDocument/2006/relationships/image" Target="../media/image102.png"/><Relationship Id="rId4" Type="http://schemas.openxmlformats.org/officeDocument/2006/relationships/image" Target="../media/image4.png"/><Relationship Id="rId9" Type="http://schemas.openxmlformats.org/officeDocument/2006/relationships/image" Target="../media/image10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3" Type="http://schemas.openxmlformats.org/officeDocument/2006/relationships/image" Target="../media/image5.png"/><Relationship Id="rId7" Type="http://schemas.openxmlformats.org/officeDocument/2006/relationships/image" Target="../media/image9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8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5.png"/><Relationship Id="rId7" Type="http://schemas.openxmlformats.org/officeDocument/2006/relationships/image" Target="../media/image10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image" Target="../media/image67.svg"/><Relationship Id="rId5" Type="http://schemas.openxmlformats.org/officeDocument/2006/relationships/image" Target="../media/image57.png"/><Relationship Id="rId10" Type="http://schemas.openxmlformats.org/officeDocument/2006/relationships/image" Target="../media/image66.png"/><Relationship Id="rId4" Type="http://schemas.openxmlformats.org/officeDocument/2006/relationships/image" Target="../media/image4.png"/><Relationship Id="rId9" Type="http://schemas.openxmlformats.org/officeDocument/2006/relationships/image" Target="../media/image10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5.png"/><Relationship Id="rId7" Type="http://schemas.openxmlformats.org/officeDocument/2006/relationships/image" Target="../media/image6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57.png"/><Relationship Id="rId4" Type="http://schemas.openxmlformats.org/officeDocument/2006/relationships/image" Target="../media/image4.png"/><Relationship Id="rId9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5.png"/><Relationship Id="rId7" Type="http://schemas.openxmlformats.org/officeDocument/2006/relationships/image" Target="../media/image67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57.png"/><Relationship Id="rId10" Type="http://schemas.openxmlformats.org/officeDocument/2006/relationships/image" Target="../media/image113.png"/><Relationship Id="rId4" Type="http://schemas.openxmlformats.org/officeDocument/2006/relationships/image" Target="../media/image4.png"/><Relationship Id="rId9" Type="http://schemas.openxmlformats.org/officeDocument/2006/relationships/image" Target="../media/image11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5.png"/><Relationship Id="rId7" Type="http://schemas.openxmlformats.org/officeDocument/2006/relationships/image" Target="../media/image67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57.png"/><Relationship Id="rId4" Type="http://schemas.openxmlformats.org/officeDocument/2006/relationships/image" Target="../media/image4.png"/><Relationship Id="rId9" Type="http://schemas.openxmlformats.org/officeDocument/2006/relationships/image" Target="../media/image1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5.png"/><Relationship Id="rId7" Type="http://schemas.openxmlformats.org/officeDocument/2006/relationships/image" Target="../media/image67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57.png"/><Relationship Id="rId10" Type="http://schemas.openxmlformats.org/officeDocument/2006/relationships/image" Target="../media/image118.png"/><Relationship Id="rId4" Type="http://schemas.openxmlformats.org/officeDocument/2006/relationships/image" Target="../media/image4.png"/><Relationship Id="rId9" Type="http://schemas.openxmlformats.org/officeDocument/2006/relationships/image" Target="../media/image11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5.png"/><Relationship Id="rId7" Type="http://schemas.openxmlformats.org/officeDocument/2006/relationships/image" Target="../media/image67.svg"/><Relationship Id="rId12" Type="http://schemas.openxmlformats.org/officeDocument/2006/relationships/image" Target="../media/image1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122.png"/><Relationship Id="rId5" Type="http://schemas.openxmlformats.org/officeDocument/2006/relationships/image" Target="../media/image57.png"/><Relationship Id="rId10" Type="http://schemas.openxmlformats.org/officeDocument/2006/relationships/image" Target="../media/image121.png"/><Relationship Id="rId4" Type="http://schemas.openxmlformats.org/officeDocument/2006/relationships/image" Target="../media/image4.png"/><Relationship Id="rId9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gif"/><Relationship Id="rId3" Type="http://schemas.openxmlformats.org/officeDocument/2006/relationships/image" Target="../media/image4.png"/><Relationship Id="rId7" Type="http://schemas.openxmlformats.org/officeDocument/2006/relationships/image" Target="../media/image1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5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1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06141" y="234513"/>
            <a:ext cx="9801793" cy="3406722"/>
          </a:xfrm>
          <a:custGeom>
            <a:avLst/>
            <a:gdLst/>
            <a:ahLst/>
            <a:cxnLst/>
            <a:rect l="l" t="t" r="r" b="b"/>
            <a:pathLst>
              <a:path w="9801793" h="3406722">
                <a:moveTo>
                  <a:pt x="0" y="0"/>
                </a:moveTo>
                <a:lnTo>
                  <a:pt x="9801793" y="0"/>
                </a:lnTo>
                <a:lnTo>
                  <a:pt x="9801793" y="3406722"/>
                </a:lnTo>
                <a:lnTo>
                  <a:pt x="0" y="3406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907" b="-21566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 rot="-165379">
            <a:off x="1754993" y="4153308"/>
            <a:ext cx="14548297" cy="1396418"/>
            <a:chOff x="0" y="0"/>
            <a:chExt cx="3831650" cy="36778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31650" cy="367781"/>
            </a:xfrm>
            <a:custGeom>
              <a:avLst/>
              <a:gdLst/>
              <a:ahLst/>
              <a:cxnLst/>
              <a:rect l="l" t="t" r="r" b="b"/>
              <a:pathLst>
                <a:path w="3831650" h="367781">
                  <a:moveTo>
                    <a:pt x="27140" y="0"/>
                  </a:moveTo>
                  <a:lnTo>
                    <a:pt x="3804510" y="0"/>
                  </a:lnTo>
                  <a:cubicBezTo>
                    <a:pt x="3811708" y="0"/>
                    <a:pt x="3818611" y="2859"/>
                    <a:pt x="3823701" y="7949"/>
                  </a:cubicBezTo>
                  <a:cubicBezTo>
                    <a:pt x="3828791" y="13039"/>
                    <a:pt x="3831650" y="19942"/>
                    <a:pt x="3831650" y="27140"/>
                  </a:cubicBezTo>
                  <a:lnTo>
                    <a:pt x="3831650" y="340641"/>
                  </a:lnTo>
                  <a:cubicBezTo>
                    <a:pt x="3831650" y="347839"/>
                    <a:pt x="3828791" y="354742"/>
                    <a:pt x="3823701" y="359832"/>
                  </a:cubicBezTo>
                  <a:cubicBezTo>
                    <a:pt x="3818611" y="364922"/>
                    <a:pt x="3811708" y="367781"/>
                    <a:pt x="3804510" y="367781"/>
                  </a:cubicBezTo>
                  <a:lnTo>
                    <a:pt x="27140" y="367781"/>
                  </a:lnTo>
                  <a:cubicBezTo>
                    <a:pt x="19942" y="367781"/>
                    <a:pt x="13039" y="364922"/>
                    <a:pt x="7949" y="359832"/>
                  </a:cubicBezTo>
                  <a:cubicBezTo>
                    <a:pt x="2859" y="354742"/>
                    <a:pt x="0" y="347839"/>
                    <a:pt x="0" y="340641"/>
                  </a:cubicBezTo>
                  <a:lnTo>
                    <a:pt x="0" y="27140"/>
                  </a:lnTo>
                  <a:cubicBezTo>
                    <a:pt x="0" y="19942"/>
                    <a:pt x="2859" y="13039"/>
                    <a:pt x="7949" y="7949"/>
                  </a:cubicBezTo>
                  <a:cubicBezTo>
                    <a:pt x="13039" y="2859"/>
                    <a:pt x="19942" y="0"/>
                    <a:pt x="27140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3831650" cy="377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 rot="-157767">
            <a:off x="1049576" y="4256965"/>
            <a:ext cx="15959132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8400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Qu’est-ce que la révision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03137" y="9216103"/>
            <a:ext cx="14309371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400" b="1" dirty="0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Foire exposition - Salon de </a:t>
            </a:r>
            <a:r>
              <a:rPr lang="en-US" sz="2400" b="1" dirty="0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l’Habitat</a:t>
            </a:r>
            <a:r>
              <a:rPr lang="en-US" sz="2400" b="1" dirty="0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03137" y="9587578"/>
            <a:ext cx="14309371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Edition 2024</a:t>
            </a:r>
          </a:p>
        </p:txBody>
      </p:sp>
      <p:grpSp>
        <p:nvGrpSpPr>
          <p:cNvPr id="9" name="Group 9"/>
          <p:cNvGrpSpPr/>
          <p:nvPr/>
        </p:nvGrpSpPr>
        <p:grpSpPr>
          <a:xfrm rot="30945">
            <a:off x="1766065" y="5653355"/>
            <a:ext cx="15392435" cy="1270041"/>
            <a:chOff x="0" y="0"/>
            <a:chExt cx="4053975" cy="33449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53975" cy="334496"/>
            </a:xfrm>
            <a:custGeom>
              <a:avLst/>
              <a:gdLst/>
              <a:ahLst/>
              <a:cxnLst/>
              <a:rect l="l" t="t" r="r" b="b"/>
              <a:pathLst>
                <a:path w="4053975" h="334496">
                  <a:moveTo>
                    <a:pt x="25651" y="0"/>
                  </a:moveTo>
                  <a:lnTo>
                    <a:pt x="4028323" y="0"/>
                  </a:lnTo>
                  <a:cubicBezTo>
                    <a:pt x="4035127" y="0"/>
                    <a:pt x="4041651" y="2703"/>
                    <a:pt x="4046462" y="7513"/>
                  </a:cubicBezTo>
                  <a:cubicBezTo>
                    <a:pt x="4051272" y="12324"/>
                    <a:pt x="4053975" y="18848"/>
                    <a:pt x="4053975" y="25651"/>
                  </a:cubicBezTo>
                  <a:lnTo>
                    <a:pt x="4053975" y="308845"/>
                  </a:lnTo>
                  <a:cubicBezTo>
                    <a:pt x="4053975" y="323012"/>
                    <a:pt x="4042490" y="334496"/>
                    <a:pt x="4028323" y="334496"/>
                  </a:cubicBezTo>
                  <a:lnTo>
                    <a:pt x="25651" y="334496"/>
                  </a:lnTo>
                  <a:cubicBezTo>
                    <a:pt x="18848" y="334496"/>
                    <a:pt x="12324" y="331794"/>
                    <a:pt x="7513" y="326983"/>
                  </a:cubicBezTo>
                  <a:cubicBezTo>
                    <a:pt x="2703" y="322173"/>
                    <a:pt x="0" y="315648"/>
                    <a:pt x="0" y="308845"/>
                  </a:cubicBezTo>
                  <a:lnTo>
                    <a:pt x="0" y="25651"/>
                  </a:lnTo>
                  <a:cubicBezTo>
                    <a:pt x="0" y="18848"/>
                    <a:pt x="2703" y="12324"/>
                    <a:pt x="7513" y="7513"/>
                  </a:cubicBezTo>
                  <a:cubicBezTo>
                    <a:pt x="12324" y="2703"/>
                    <a:pt x="18848" y="0"/>
                    <a:pt x="25651" y="0"/>
                  </a:cubicBezTo>
                  <a:close/>
                </a:path>
              </a:pathLst>
            </a:custGeom>
            <a:solidFill>
              <a:srgbClr val="F0B94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4053975" cy="344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 rot="38556">
            <a:off x="1446304" y="5712566"/>
            <a:ext cx="15959132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7800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du SCOT du Pays de Fougères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03270" y="525559"/>
            <a:ext cx="10483736" cy="1006281"/>
            <a:chOff x="0" y="0"/>
            <a:chExt cx="3831650" cy="3677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31650" cy="367781"/>
            </a:xfrm>
            <a:custGeom>
              <a:avLst/>
              <a:gdLst/>
              <a:ahLst/>
              <a:cxnLst/>
              <a:rect l="l" t="t" r="r" b="b"/>
              <a:pathLst>
                <a:path w="3831650" h="367781">
                  <a:moveTo>
                    <a:pt x="37662" y="0"/>
                  </a:moveTo>
                  <a:lnTo>
                    <a:pt x="3793988" y="0"/>
                  </a:lnTo>
                  <a:cubicBezTo>
                    <a:pt x="3814788" y="0"/>
                    <a:pt x="3831650" y="16862"/>
                    <a:pt x="3831650" y="37662"/>
                  </a:cubicBezTo>
                  <a:lnTo>
                    <a:pt x="3831650" y="330119"/>
                  </a:lnTo>
                  <a:cubicBezTo>
                    <a:pt x="3831650" y="350919"/>
                    <a:pt x="3814788" y="367781"/>
                    <a:pt x="3793988" y="367781"/>
                  </a:cubicBezTo>
                  <a:lnTo>
                    <a:pt x="37662" y="367781"/>
                  </a:lnTo>
                  <a:cubicBezTo>
                    <a:pt x="16862" y="367781"/>
                    <a:pt x="0" y="350919"/>
                    <a:pt x="0" y="330119"/>
                  </a:cubicBezTo>
                  <a:lnTo>
                    <a:pt x="0" y="37662"/>
                  </a:lnTo>
                  <a:cubicBezTo>
                    <a:pt x="0" y="16862"/>
                    <a:pt x="16862" y="0"/>
                    <a:pt x="37662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831650" cy="377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61648" y="1765305"/>
            <a:ext cx="5963618" cy="846112"/>
            <a:chOff x="0" y="0"/>
            <a:chExt cx="2357616" cy="3344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7616" cy="334496"/>
            </a:xfrm>
            <a:custGeom>
              <a:avLst/>
              <a:gdLst/>
              <a:ahLst/>
              <a:cxnLst/>
              <a:rect l="l" t="t" r="r" b="b"/>
              <a:pathLst>
                <a:path w="2357616" h="334496">
                  <a:moveTo>
                    <a:pt x="66208" y="0"/>
                  </a:moveTo>
                  <a:lnTo>
                    <a:pt x="2291409" y="0"/>
                  </a:lnTo>
                  <a:cubicBezTo>
                    <a:pt x="2327974" y="0"/>
                    <a:pt x="2357616" y="29642"/>
                    <a:pt x="2357616" y="66208"/>
                  </a:cubicBezTo>
                  <a:lnTo>
                    <a:pt x="2357616" y="268289"/>
                  </a:lnTo>
                  <a:cubicBezTo>
                    <a:pt x="2357616" y="285848"/>
                    <a:pt x="2350641" y="302688"/>
                    <a:pt x="2338225" y="315105"/>
                  </a:cubicBezTo>
                  <a:cubicBezTo>
                    <a:pt x="2325808" y="327521"/>
                    <a:pt x="2308968" y="334496"/>
                    <a:pt x="2291409" y="334496"/>
                  </a:cubicBezTo>
                  <a:lnTo>
                    <a:pt x="66208" y="334496"/>
                  </a:lnTo>
                  <a:cubicBezTo>
                    <a:pt x="29642" y="334496"/>
                    <a:pt x="0" y="304854"/>
                    <a:pt x="0" y="268289"/>
                  </a:cubicBezTo>
                  <a:lnTo>
                    <a:pt x="0" y="66208"/>
                  </a:lnTo>
                  <a:cubicBezTo>
                    <a:pt x="0" y="29642"/>
                    <a:pt x="29642" y="0"/>
                    <a:pt x="66208" y="0"/>
                  </a:cubicBezTo>
                  <a:close/>
                </a:path>
              </a:pathLst>
            </a:custGeom>
            <a:solidFill>
              <a:srgbClr val="F0B94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2357616" cy="344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79498" y="8966243"/>
            <a:ext cx="1170897" cy="1040797"/>
          </a:xfrm>
          <a:custGeom>
            <a:avLst/>
            <a:gdLst/>
            <a:ahLst/>
            <a:cxnLst/>
            <a:rect l="l" t="t" r="r" b="b"/>
            <a:pathLst>
              <a:path w="1170897" h="1040797">
                <a:moveTo>
                  <a:pt x="0" y="0"/>
                </a:moveTo>
                <a:lnTo>
                  <a:pt x="1170897" y="0"/>
                </a:lnTo>
                <a:lnTo>
                  <a:pt x="1170897" y="1040798"/>
                </a:lnTo>
                <a:lnTo>
                  <a:pt x="0" y="10407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16754236" y="8966243"/>
            <a:ext cx="1248957" cy="1040797"/>
          </a:xfrm>
          <a:custGeom>
            <a:avLst/>
            <a:gdLst/>
            <a:ahLst/>
            <a:cxnLst/>
            <a:rect l="l" t="t" r="r" b="b"/>
            <a:pathLst>
              <a:path w="1248957" h="1040797">
                <a:moveTo>
                  <a:pt x="0" y="0"/>
                </a:moveTo>
                <a:lnTo>
                  <a:pt x="1248957" y="0"/>
                </a:lnTo>
                <a:lnTo>
                  <a:pt x="1248957" y="1040798"/>
                </a:lnTo>
                <a:lnTo>
                  <a:pt x="0" y="10407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15206259" y="56466"/>
            <a:ext cx="3081741" cy="1475375"/>
          </a:xfrm>
          <a:custGeom>
            <a:avLst/>
            <a:gdLst/>
            <a:ahLst/>
            <a:cxnLst/>
            <a:rect l="l" t="t" r="r" b="b"/>
            <a:pathLst>
              <a:path w="3081741" h="1475375">
                <a:moveTo>
                  <a:pt x="0" y="0"/>
                </a:moveTo>
                <a:lnTo>
                  <a:pt x="3081741" y="0"/>
                </a:lnTo>
                <a:lnTo>
                  <a:pt x="3081741" y="1475375"/>
                </a:lnTo>
                <a:lnTo>
                  <a:pt x="0" y="14753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3903270" y="3288272"/>
            <a:ext cx="2069210" cy="2016539"/>
          </a:xfrm>
          <a:custGeom>
            <a:avLst/>
            <a:gdLst/>
            <a:ahLst/>
            <a:cxnLst/>
            <a:rect l="l" t="t" r="r" b="b"/>
            <a:pathLst>
              <a:path w="2069210" h="2016539">
                <a:moveTo>
                  <a:pt x="0" y="0"/>
                </a:moveTo>
                <a:lnTo>
                  <a:pt x="2069210" y="0"/>
                </a:lnTo>
                <a:lnTo>
                  <a:pt x="2069210" y="2016540"/>
                </a:lnTo>
                <a:lnTo>
                  <a:pt x="0" y="20165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2" name="Group 12"/>
          <p:cNvGrpSpPr/>
          <p:nvPr/>
        </p:nvGrpSpPr>
        <p:grpSpPr>
          <a:xfrm>
            <a:off x="563735" y="3669112"/>
            <a:ext cx="3077807" cy="307780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0B94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6881" y="3819264"/>
            <a:ext cx="2814508" cy="2814508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t="-24906" b="-24906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393797" y="600236"/>
            <a:ext cx="11500406" cy="919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3"/>
              </a:lnSpc>
            </a:pPr>
            <a:r>
              <a:rPr lang="en-US" sz="6053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Séminaire PAS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56453" y="1810945"/>
            <a:ext cx="10135730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35"/>
              </a:lnSpc>
            </a:pPr>
            <a:r>
              <a:rPr lang="en-US" sz="5196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Parole d’élus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56038" y="7051718"/>
            <a:ext cx="3647232" cy="191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M. BALLUAIS 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Président du Syndicat Mixte du SCoT 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du Pays de Fougères</a:t>
            </a:r>
          </a:p>
          <a:p>
            <a:pPr algn="ctr">
              <a:lnSpc>
                <a:spcPts val="3000"/>
              </a:lnSpc>
            </a:pPr>
            <a:endParaRPr lang="en-US" sz="2500" b="1">
              <a:solidFill>
                <a:srgbClr val="000000"/>
              </a:solidFill>
              <a:latin typeface="Josefin Sans Bold"/>
              <a:ea typeface="Josefin Sans Bold"/>
              <a:cs typeface="Josefin Sans Bold"/>
              <a:sym typeface="Josefin Sa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384361" y="4082640"/>
            <a:ext cx="11513658" cy="413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5"/>
              </a:lnSpc>
            </a:pP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“Le </a:t>
            </a:r>
            <a:r>
              <a:rPr lang="en-US" sz="2254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séminaire</a:t>
            </a: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de </a:t>
            </a:r>
            <a:r>
              <a:rPr lang="en-US" sz="2254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juin</a:t>
            </a: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2024 pour </a:t>
            </a:r>
            <a:r>
              <a:rPr lang="en-US" sz="2254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l’Elaboration</a:t>
            </a: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du </a:t>
            </a:r>
            <a:r>
              <a:rPr lang="en-US" sz="2254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Projet</a:t>
            </a: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</a:t>
            </a:r>
            <a:r>
              <a:rPr lang="en-US" sz="2254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d’Aménagement</a:t>
            </a: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</a:t>
            </a:r>
            <a:r>
              <a:rPr lang="en-US" sz="2254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Stratégique</a:t>
            </a: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(PAS) à </a:t>
            </a:r>
            <a:r>
              <a:rPr lang="en-US" sz="2254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l’horizon</a:t>
            </a: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2050, </a:t>
            </a:r>
            <a:r>
              <a:rPr lang="en-US" sz="2254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s’est</a:t>
            </a: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</a:t>
            </a:r>
            <a:r>
              <a:rPr lang="en-US" sz="2254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organisé</a:t>
            </a: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</a:t>
            </a:r>
            <a:r>
              <a:rPr lang="en-US" sz="2254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autour</a:t>
            </a: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</a:t>
            </a:r>
            <a:r>
              <a:rPr lang="en-US" sz="2254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d’ateliers</a:t>
            </a: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; </a:t>
            </a:r>
            <a:r>
              <a:rPr lang="en-US" sz="2254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démographie</a:t>
            </a: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- eau - </a:t>
            </a:r>
            <a:r>
              <a:rPr lang="en-US" sz="2254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économie</a:t>
            </a: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, </a:t>
            </a:r>
            <a:r>
              <a:rPr lang="en-US" sz="2254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où</a:t>
            </a: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</a:t>
            </a:r>
            <a:r>
              <a:rPr lang="en-US" sz="2254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élus</a:t>
            </a: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, agents et </a:t>
            </a:r>
            <a:r>
              <a:rPr lang="en-US" sz="2254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techniciens</a:t>
            </a: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du </a:t>
            </a:r>
            <a:r>
              <a:rPr lang="en-US" sz="2254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territoire</a:t>
            </a: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</a:t>
            </a:r>
            <a:r>
              <a:rPr lang="en-US" sz="2254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ont</a:t>
            </a: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</a:t>
            </a:r>
            <a:r>
              <a:rPr lang="en-US" sz="2254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répondu</a:t>
            </a: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</a:t>
            </a:r>
            <a:r>
              <a:rPr lang="en-US" sz="2254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présents</a:t>
            </a: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. </a:t>
            </a:r>
            <a:r>
              <a:rPr lang="en-US" sz="2254" b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Cet </a:t>
            </a:r>
            <a:r>
              <a:rPr lang="en-US" sz="2254" b="1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évènement</a:t>
            </a:r>
            <a:r>
              <a:rPr lang="en-US" sz="2254" b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a </a:t>
            </a:r>
            <a:r>
              <a:rPr lang="en-US" sz="2254" b="1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marqué</a:t>
            </a:r>
            <a:r>
              <a:rPr lang="en-US" sz="2254" b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la </a:t>
            </a:r>
            <a:r>
              <a:rPr lang="en-US" sz="2254" b="1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réattribution</a:t>
            </a:r>
            <a:r>
              <a:rPr lang="en-US" sz="2254" b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, le </a:t>
            </a:r>
            <a:r>
              <a:rPr lang="en-US" sz="2254" b="1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réenclenchent</a:t>
            </a:r>
            <a:r>
              <a:rPr lang="en-US" sz="2254" b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</a:t>
            </a:r>
            <a:r>
              <a:rPr lang="en-US" sz="2254" b="1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officiel</a:t>
            </a:r>
            <a:r>
              <a:rPr lang="en-US" sz="2254" b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du </a:t>
            </a:r>
            <a:r>
              <a:rPr lang="en-US" sz="2254" b="1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projet</a:t>
            </a:r>
            <a:r>
              <a:rPr lang="en-US" sz="2254" b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</a:t>
            </a:r>
            <a:r>
              <a:rPr lang="en-US" sz="2254" b="1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stratégique</a:t>
            </a:r>
            <a:r>
              <a:rPr lang="en-US" sz="2254" b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du SCOT !</a:t>
            </a:r>
          </a:p>
          <a:p>
            <a:pPr algn="ctr">
              <a:lnSpc>
                <a:spcPts val="2705"/>
              </a:lnSpc>
            </a:pPr>
            <a:endParaRPr lang="en-US" sz="2254">
              <a:solidFill>
                <a:srgbClr val="000000"/>
              </a:solidFill>
              <a:latin typeface="Josefin Sans Italics" panose="020B0604020202020204" charset="0"/>
              <a:ea typeface="Josefin Sans"/>
              <a:cs typeface="Josefin Sans"/>
              <a:sym typeface="Josefin Sans"/>
            </a:endParaRPr>
          </a:p>
          <a:p>
            <a:pPr algn="ctr">
              <a:lnSpc>
                <a:spcPts val="2705"/>
              </a:lnSpc>
            </a:pP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Après </a:t>
            </a:r>
            <a:r>
              <a:rPr lang="en-US" sz="2254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ce</a:t>
            </a: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travail </a:t>
            </a:r>
            <a:r>
              <a:rPr lang="en-US" sz="2254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collaboratif</a:t>
            </a: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et </a:t>
            </a:r>
            <a:r>
              <a:rPr lang="en-US" sz="2254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coconstruit</a:t>
            </a: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entre </a:t>
            </a:r>
            <a:r>
              <a:rPr lang="en-US" sz="2254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élus</a:t>
            </a: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, </a:t>
            </a:r>
            <a:r>
              <a:rPr lang="en-US" sz="2254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partenaires</a:t>
            </a: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</a:t>
            </a:r>
            <a:r>
              <a:rPr lang="en-US" sz="2254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institutionnels</a:t>
            </a: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et </a:t>
            </a:r>
            <a:r>
              <a:rPr lang="en-US" sz="2254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acteurs</a:t>
            </a: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du </a:t>
            </a:r>
            <a:r>
              <a:rPr lang="en-US" sz="2254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territoire</a:t>
            </a: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, le </a:t>
            </a:r>
            <a:r>
              <a:rPr lang="en-US" sz="2254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Comité</a:t>
            </a: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Syndical a </a:t>
            </a:r>
            <a:r>
              <a:rPr lang="en-US" sz="2254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débattu</a:t>
            </a: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au </a:t>
            </a:r>
            <a:r>
              <a:rPr lang="en-US" sz="2254" err="1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mois</a:t>
            </a: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 de juillet 2024 sur le PAS </a:t>
            </a:r>
            <a:r>
              <a:rPr lang="en-US" sz="2254" b="1" err="1">
                <a:solidFill>
                  <a:srgbClr val="000000"/>
                </a:solidFill>
                <a:latin typeface="Josefin Sans Italics" panose="020B0604020202020204" charset="0"/>
                <a:ea typeface="Josefin Sans Bold"/>
                <a:cs typeface="Josefin Sans Bold"/>
                <a:sym typeface="Josefin Sans Bold"/>
              </a:rPr>
              <a:t>afin</a:t>
            </a:r>
            <a:r>
              <a:rPr lang="en-US" sz="2254" b="1">
                <a:solidFill>
                  <a:srgbClr val="000000"/>
                </a:solidFill>
                <a:latin typeface="Josefin Sans Italics" panose="020B0604020202020204" charset="0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2254" b="1" err="1">
                <a:solidFill>
                  <a:srgbClr val="000000"/>
                </a:solidFill>
                <a:latin typeface="Josefin Sans Italics" panose="020B0604020202020204" charset="0"/>
                <a:ea typeface="Josefin Sans Bold"/>
                <a:cs typeface="Josefin Sans Bold"/>
                <a:sym typeface="Josefin Sans Bold"/>
              </a:rPr>
              <a:t>d’écrire</a:t>
            </a:r>
            <a:r>
              <a:rPr lang="en-US" sz="2254" b="1">
                <a:solidFill>
                  <a:srgbClr val="000000"/>
                </a:solidFill>
                <a:latin typeface="Josefin Sans Italics" panose="020B0604020202020204" charset="0"/>
                <a:ea typeface="Josefin Sans Bold"/>
                <a:cs typeface="Josefin Sans Bold"/>
                <a:sym typeface="Josefin Sans Bold"/>
              </a:rPr>
              <a:t> le </a:t>
            </a:r>
            <a:r>
              <a:rPr lang="en-US" sz="2254" b="1" err="1">
                <a:solidFill>
                  <a:srgbClr val="000000"/>
                </a:solidFill>
                <a:latin typeface="Josefin Sans Italics" panose="020B0604020202020204" charset="0"/>
                <a:ea typeface="Josefin Sans Bold"/>
                <a:cs typeface="Josefin Sans Bold"/>
                <a:sym typeface="Josefin Sans Bold"/>
              </a:rPr>
              <a:t>projet</a:t>
            </a:r>
            <a:r>
              <a:rPr lang="en-US" sz="2254" b="1">
                <a:solidFill>
                  <a:srgbClr val="000000"/>
                </a:solidFill>
                <a:latin typeface="Josefin Sans Italics" panose="020B0604020202020204" charset="0"/>
                <a:ea typeface="Josefin Sans Bold"/>
                <a:cs typeface="Josefin Sans Bold"/>
                <a:sym typeface="Josefin Sans Bold"/>
              </a:rPr>
              <a:t> politique qui </a:t>
            </a:r>
            <a:r>
              <a:rPr lang="en-US" sz="2254" b="1" err="1">
                <a:solidFill>
                  <a:srgbClr val="000000"/>
                </a:solidFill>
                <a:latin typeface="Josefin Sans Italics" panose="020B0604020202020204" charset="0"/>
                <a:ea typeface="Josefin Sans Bold"/>
                <a:cs typeface="Josefin Sans Bold"/>
                <a:sym typeface="Josefin Sans Bold"/>
              </a:rPr>
              <a:t>vient</a:t>
            </a:r>
            <a:r>
              <a:rPr lang="en-US" sz="2254" b="1">
                <a:solidFill>
                  <a:srgbClr val="000000"/>
                </a:solidFill>
                <a:latin typeface="Josefin Sans Italics" panose="020B0604020202020204" charset="0"/>
                <a:ea typeface="Josefin Sans Bold"/>
                <a:cs typeface="Josefin Sans Bold"/>
                <a:sym typeface="Josefin Sans Bold"/>
              </a:rPr>
              <a:t> fixer un cadre </a:t>
            </a:r>
            <a:r>
              <a:rPr lang="en-US" sz="2254" b="1" err="1">
                <a:solidFill>
                  <a:srgbClr val="000000"/>
                </a:solidFill>
                <a:latin typeface="Josefin Sans Italics" panose="020B0604020202020204" charset="0"/>
                <a:ea typeface="Josefin Sans Bold"/>
                <a:cs typeface="Josefin Sans Bold"/>
                <a:sym typeface="Josefin Sans Bold"/>
              </a:rPr>
              <a:t>opérationnel</a:t>
            </a:r>
            <a:r>
              <a:rPr lang="en-US" sz="2254" b="1">
                <a:solidFill>
                  <a:srgbClr val="000000"/>
                </a:solidFill>
                <a:latin typeface="Josefin Sans Italics" panose="020B0604020202020204" charset="0"/>
                <a:ea typeface="Josefin Sans Bold"/>
                <a:cs typeface="Josefin Sans Bold"/>
                <a:sym typeface="Josefin Sans Bold"/>
              </a:rPr>
              <a:t> des grands </a:t>
            </a:r>
            <a:r>
              <a:rPr lang="en-US" sz="2254" b="1" err="1">
                <a:solidFill>
                  <a:srgbClr val="000000"/>
                </a:solidFill>
                <a:latin typeface="Josefin Sans Italics" panose="020B0604020202020204" charset="0"/>
                <a:ea typeface="Josefin Sans Bold"/>
                <a:cs typeface="Josefin Sans Bold"/>
                <a:sym typeface="Josefin Sans Bold"/>
              </a:rPr>
              <a:t>enjeux</a:t>
            </a:r>
            <a:r>
              <a:rPr lang="en-US" sz="2254" b="1">
                <a:solidFill>
                  <a:srgbClr val="000000"/>
                </a:solidFill>
                <a:latin typeface="Josefin Sans Italics" panose="020B0604020202020204" charset="0"/>
                <a:ea typeface="Josefin Sans Bold"/>
                <a:cs typeface="Josefin Sans Bold"/>
                <a:sym typeface="Josefin Sans Bold"/>
              </a:rPr>
              <a:t> de </a:t>
            </a:r>
            <a:r>
              <a:rPr lang="en-US" sz="2254" b="1" err="1">
                <a:solidFill>
                  <a:srgbClr val="000000"/>
                </a:solidFill>
                <a:latin typeface="Josefin Sans Italics" panose="020B0604020202020204" charset="0"/>
                <a:ea typeface="Josefin Sans Bold"/>
                <a:cs typeface="Josefin Sans Bold"/>
                <a:sym typeface="Josefin Sans Bold"/>
              </a:rPr>
              <a:t>développement</a:t>
            </a:r>
            <a:r>
              <a:rPr lang="en-US" sz="2254" b="1">
                <a:solidFill>
                  <a:srgbClr val="000000"/>
                </a:solidFill>
                <a:latin typeface="Josefin Sans Italics" panose="020B0604020202020204" charset="0"/>
                <a:ea typeface="Josefin Sans Bold"/>
                <a:cs typeface="Josefin Sans Bold"/>
                <a:sym typeface="Josefin Sans Bold"/>
              </a:rPr>
              <a:t> pour les 10, 20, 30 </a:t>
            </a:r>
            <a:r>
              <a:rPr lang="en-US" sz="2254" b="1" err="1">
                <a:solidFill>
                  <a:srgbClr val="000000"/>
                </a:solidFill>
                <a:latin typeface="Josefin Sans Italics" panose="020B0604020202020204" charset="0"/>
                <a:ea typeface="Josefin Sans Bold"/>
                <a:cs typeface="Josefin Sans Bold"/>
                <a:sym typeface="Josefin Sans Bold"/>
              </a:rPr>
              <a:t>années</a:t>
            </a:r>
            <a:r>
              <a:rPr lang="en-US" sz="2254" b="1">
                <a:solidFill>
                  <a:srgbClr val="000000"/>
                </a:solidFill>
                <a:latin typeface="Josefin Sans Italics" panose="020B0604020202020204" charset="0"/>
                <a:ea typeface="Josefin Sans Bold"/>
                <a:cs typeface="Josefin Sans Bold"/>
                <a:sym typeface="Josefin Sans Bold"/>
              </a:rPr>
              <a:t> à </a:t>
            </a:r>
            <a:r>
              <a:rPr lang="en-US" sz="2254" b="1" err="1">
                <a:solidFill>
                  <a:srgbClr val="000000"/>
                </a:solidFill>
                <a:latin typeface="Josefin Sans Italics" panose="020B0604020202020204" charset="0"/>
                <a:ea typeface="Josefin Sans Bold"/>
                <a:cs typeface="Josefin Sans Bold"/>
                <a:sym typeface="Josefin Sans Bold"/>
              </a:rPr>
              <a:t>venir</a:t>
            </a:r>
            <a:r>
              <a:rPr lang="en-US" sz="2254" b="1">
                <a:solidFill>
                  <a:srgbClr val="000000"/>
                </a:solidFill>
                <a:latin typeface="Josefin Sans Italics" panose="020B0604020202020204" charset="0"/>
                <a:ea typeface="Josefin Sans Bold"/>
                <a:cs typeface="Josefin Sans Bold"/>
                <a:sym typeface="Josefin Sans Bold"/>
              </a:rPr>
              <a:t> pour le </a:t>
            </a:r>
          </a:p>
          <a:p>
            <a:pPr algn="ctr">
              <a:lnSpc>
                <a:spcPts val="2705"/>
              </a:lnSpc>
            </a:pPr>
            <a:r>
              <a:rPr lang="en-US" sz="2254" b="1">
                <a:solidFill>
                  <a:srgbClr val="000000"/>
                </a:solidFill>
                <a:latin typeface="Josefin Sans Italics" panose="020B0604020202020204" charset="0"/>
                <a:ea typeface="Josefin Sans Bold"/>
                <a:cs typeface="Josefin Sans Bold"/>
                <a:sym typeface="Josefin Sans Bold"/>
              </a:rPr>
              <a:t>Pays de Fougères</a:t>
            </a:r>
            <a:r>
              <a:rPr lang="en-US" sz="2254">
                <a:solidFill>
                  <a:srgbClr val="000000"/>
                </a:solidFill>
                <a:latin typeface="Josefin Sans Italics" panose="020B0604020202020204" charset="0"/>
                <a:ea typeface="Josefin Sans"/>
                <a:cs typeface="Josefin Sans"/>
                <a:sym typeface="Josefin Sans"/>
              </a:rPr>
              <a:t>.”</a:t>
            </a:r>
          </a:p>
          <a:p>
            <a:pPr algn="ctr">
              <a:lnSpc>
                <a:spcPts val="2705"/>
              </a:lnSpc>
            </a:pPr>
            <a:endParaRPr lang="en-US" sz="2254">
              <a:solidFill>
                <a:srgbClr val="000000"/>
              </a:solidFill>
              <a:latin typeface="Josefin Sans Italics" panose="020B0604020202020204" charset="0"/>
              <a:ea typeface="Josefin Sans"/>
              <a:cs typeface="Josefin Sans"/>
              <a:sym typeface="Josefin Sans"/>
            </a:endParaRPr>
          </a:p>
          <a:p>
            <a:pPr algn="ctr">
              <a:lnSpc>
                <a:spcPts val="2705"/>
              </a:lnSpc>
              <a:spcBef>
                <a:spcPct val="0"/>
              </a:spcBef>
            </a:pPr>
            <a:endParaRPr lang="en-US" sz="2254">
              <a:solidFill>
                <a:srgbClr val="000000"/>
              </a:solidFill>
              <a:latin typeface="Josefin Sans Italics" panose="020B0604020202020204" charset="0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25000"/>
    </mc:Choice>
    <mc:Fallback xmlns="">
      <p:transition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03270" y="525559"/>
            <a:ext cx="10483736" cy="1006281"/>
            <a:chOff x="0" y="0"/>
            <a:chExt cx="3831650" cy="3677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31650" cy="367781"/>
            </a:xfrm>
            <a:custGeom>
              <a:avLst/>
              <a:gdLst/>
              <a:ahLst/>
              <a:cxnLst/>
              <a:rect l="l" t="t" r="r" b="b"/>
              <a:pathLst>
                <a:path w="3831650" h="367781">
                  <a:moveTo>
                    <a:pt x="37662" y="0"/>
                  </a:moveTo>
                  <a:lnTo>
                    <a:pt x="3793988" y="0"/>
                  </a:lnTo>
                  <a:cubicBezTo>
                    <a:pt x="3814788" y="0"/>
                    <a:pt x="3831650" y="16862"/>
                    <a:pt x="3831650" y="37662"/>
                  </a:cubicBezTo>
                  <a:lnTo>
                    <a:pt x="3831650" y="330119"/>
                  </a:lnTo>
                  <a:cubicBezTo>
                    <a:pt x="3831650" y="350919"/>
                    <a:pt x="3814788" y="367781"/>
                    <a:pt x="3793988" y="367781"/>
                  </a:cubicBezTo>
                  <a:lnTo>
                    <a:pt x="37662" y="367781"/>
                  </a:lnTo>
                  <a:cubicBezTo>
                    <a:pt x="16862" y="367781"/>
                    <a:pt x="0" y="350919"/>
                    <a:pt x="0" y="330119"/>
                  </a:cubicBezTo>
                  <a:lnTo>
                    <a:pt x="0" y="37662"/>
                  </a:lnTo>
                  <a:cubicBezTo>
                    <a:pt x="0" y="16862"/>
                    <a:pt x="16862" y="0"/>
                    <a:pt x="37662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831650" cy="377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61648" y="1765305"/>
            <a:ext cx="5963618" cy="846112"/>
            <a:chOff x="0" y="0"/>
            <a:chExt cx="2357616" cy="3344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7616" cy="334496"/>
            </a:xfrm>
            <a:custGeom>
              <a:avLst/>
              <a:gdLst/>
              <a:ahLst/>
              <a:cxnLst/>
              <a:rect l="l" t="t" r="r" b="b"/>
              <a:pathLst>
                <a:path w="2357616" h="334496">
                  <a:moveTo>
                    <a:pt x="66208" y="0"/>
                  </a:moveTo>
                  <a:lnTo>
                    <a:pt x="2291409" y="0"/>
                  </a:lnTo>
                  <a:cubicBezTo>
                    <a:pt x="2327974" y="0"/>
                    <a:pt x="2357616" y="29642"/>
                    <a:pt x="2357616" y="66208"/>
                  </a:cubicBezTo>
                  <a:lnTo>
                    <a:pt x="2357616" y="268289"/>
                  </a:lnTo>
                  <a:cubicBezTo>
                    <a:pt x="2357616" y="285848"/>
                    <a:pt x="2350641" y="302688"/>
                    <a:pt x="2338225" y="315105"/>
                  </a:cubicBezTo>
                  <a:cubicBezTo>
                    <a:pt x="2325808" y="327521"/>
                    <a:pt x="2308968" y="334496"/>
                    <a:pt x="2291409" y="334496"/>
                  </a:cubicBezTo>
                  <a:lnTo>
                    <a:pt x="66208" y="334496"/>
                  </a:lnTo>
                  <a:cubicBezTo>
                    <a:pt x="29642" y="334496"/>
                    <a:pt x="0" y="304854"/>
                    <a:pt x="0" y="268289"/>
                  </a:cubicBezTo>
                  <a:lnTo>
                    <a:pt x="0" y="66208"/>
                  </a:lnTo>
                  <a:cubicBezTo>
                    <a:pt x="0" y="29642"/>
                    <a:pt x="29642" y="0"/>
                    <a:pt x="66208" y="0"/>
                  </a:cubicBezTo>
                  <a:close/>
                </a:path>
              </a:pathLst>
            </a:custGeom>
            <a:solidFill>
              <a:srgbClr val="F0B94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2357616" cy="344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79498" y="8966243"/>
            <a:ext cx="1170897" cy="1040797"/>
          </a:xfrm>
          <a:custGeom>
            <a:avLst/>
            <a:gdLst/>
            <a:ahLst/>
            <a:cxnLst/>
            <a:rect l="l" t="t" r="r" b="b"/>
            <a:pathLst>
              <a:path w="1170897" h="1040797">
                <a:moveTo>
                  <a:pt x="0" y="0"/>
                </a:moveTo>
                <a:lnTo>
                  <a:pt x="1170897" y="0"/>
                </a:lnTo>
                <a:lnTo>
                  <a:pt x="1170897" y="1040798"/>
                </a:lnTo>
                <a:lnTo>
                  <a:pt x="0" y="10407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16754236" y="8966243"/>
            <a:ext cx="1248957" cy="1040797"/>
          </a:xfrm>
          <a:custGeom>
            <a:avLst/>
            <a:gdLst/>
            <a:ahLst/>
            <a:cxnLst/>
            <a:rect l="l" t="t" r="r" b="b"/>
            <a:pathLst>
              <a:path w="1248957" h="1040797">
                <a:moveTo>
                  <a:pt x="0" y="0"/>
                </a:moveTo>
                <a:lnTo>
                  <a:pt x="1248957" y="0"/>
                </a:lnTo>
                <a:lnTo>
                  <a:pt x="1248957" y="1040798"/>
                </a:lnTo>
                <a:lnTo>
                  <a:pt x="0" y="10407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15206259" y="56466"/>
            <a:ext cx="3081741" cy="1475375"/>
          </a:xfrm>
          <a:custGeom>
            <a:avLst/>
            <a:gdLst/>
            <a:ahLst/>
            <a:cxnLst/>
            <a:rect l="l" t="t" r="r" b="b"/>
            <a:pathLst>
              <a:path w="3081741" h="1475375">
                <a:moveTo>
                  <a:pt x="0" y="0"/>
                </a:moveTo>
                <a:lnTo>
                  <a:pt x="3081741" y="0"/>
                </a:lnTo>
                <a:lnTo>
                  <a:pt x="3081741" y="1475375"/>
                </a:lnTo>
                <a:lnTo>
                  <a:pt x="0" y="14753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3167996" y="3297007"/>
            <a:ext cx="2069210" cy="2016539"/>
          </a:xfrm>
          <a:custGeom>
            <a:avLst/>
            <a:gdLst/>
            <a:ahLst/>
            <a:cxnLst/>
            <a:rect l="l" t="t" r="r" b="b"/>
            <a:pathLst>
              <a:path w="2069210" h="2016539">
                <a:moveTo>
                  <a:pt x="0" y="0"/>
                </a:moveTo>
                <a:lnTo>
                  <a:pt x="2069210" y="0"/>
                </a:lnTo>
                <a:lnTo>
                  <a:pt x="2069210" y="2016539"/>
                </a:lnTo>
                <a:lnTo>
                  <a:pt x="0" y="20165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2" name="Group 12"/>
          <p:cNvGrpSpPr/>
          <p:nvPr/>
        </p:nvGrpSpPr>
        <p:grpSpPr>
          <a:xfrm>
            <a:off x="522767" y="4204605"/>
            <a:ext cx="2645229" cy="264522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0B947"/>
            </a:solidFill>
          </p:spPr>
          <p:txBody>
            <a:bodyPr/>
            <a:lstStyle/>
            <a:p>
              <a:endParaRPr lang="fr-FR" b="1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4254" y="64502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endParaRPr b="1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24916" y="4305300"/>
            <a:ext cx="2418936" cy="241893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37872" r="-16738" b="-3009"/>
              </a:stretch>
            </a:blipFill>
          </p:spPr>
          <p:txBody>
            <a:bodyPr/>
            <a:lstStyle/>
            <a:p>
              <a:endParaRPr lang="fr-FR" b="1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393797" y="600236"/>
            <a:ext cx="11500406" cy="919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3"/>
              </a:lnSpc>
            </a:pPr>
            <a:r>
              <a:rPr lang="en-US" sz="6053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Séminaire PAS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56453" y="1810945"/>
            <a:ext cx="10135730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35"/>
              </a:lnSpc>
            </a:pPr>
            <a:r>
              <a:rPr lang="en-US" sz="5196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Parole d’élus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7286662" y="2820679"/>
            <a:ext cx="5398259" cy="1120498"/>
            <a:chOff x="0" y="0"/>
            <a:chExt cx="7197679" cy="1493997"/>
          </a:xfrm>
        </p:grpSpPr>
        <p:grpSp>
          <p:nvGrpSpPr>
            <p:cNvPr id="20" name="Group 20"/>
            <p:cNvGrpSpPr/>
            <p:nvPr/>
          </p:nvGrpSpPr>
          <p:grpSpPr>
            <a:xfrm>
              <a:off x="567931" y="0"/>
              <a:ext cx="6061818" cy="1493997"/>
              <a:chOff x="0" y="0"/>
              <a:chExt cx="1492253" cy="36778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492253" cy="367781"/>
              </a:xfrm>
              <a:custGeom>
                <a:avLst/>
                <a:gdLst/>
                <a:ahLst/>
                <a:cxnLst/>
                <a:rect l="l" t="t" r="r" b="b"/>
                <a:pathLst>
                  <a:path w="1492253" h="367781">
                    <a:moveTo>
                      <a:pt x="96704" y="0"/>
                    </a:moveTo>
                    <a:lnTo>
                      <a:pt x="1395548" y="0"/>
                    </a:lnTo>
                    <a:cubicBezTo>
                      <a:pt x="1448957" y="0"/>
                      <a:pt x="1492253" y="43296"/>
                      <a:pt x="1492253" y="96704"/>
                    </a:cubicBezTo>
                    <a:lnTo>
                      <a:pt x="1492253" y="271077"/>
                    </a:lnTo>
                    <a:cubicBezTo>
                      <a:pt x="1492253" y="296724"/>
                      <a:pt x="1482064" y="321321"/>
                      <a:pt x="1463929" y="339457"/>
                    </a:cubicBezTo>
                    <a:cubicBezTo>
                      <a:pt x="1445793" y="357592"/>
                      <a:pt x="1421196" y="367781"/>
                      <a:pt x="1395548" y="367781"/>
                    </a:cubicBezTo>
                    <a:lnTo>
                      <a:pt x="96704" y="367781"/>
                    </a:lnTo>
                    <a:cubicBezTo>
                      <a:pt x="71057" y="367781"/>
                      <a:pt x="46460" y="357592"/>
                      <a:pt x="28324" y="339457"/>
                    </a:cubicBezTo>
                    <a:cubicBezTo>
                      <a:pt x="10188" y="321321"/>
                      <a:pt x="0" y="296724"/>
                      <a:pt x="0" y="271077"/>
                    </a:cubicBezTo>
                    <a:lnTo>
                      <a:pt x="0" y="96704"/>
                    </a:lnTo>
                    <a:cubicBezTo>
                      <a:pt x="0" y="71057"/>
                      <a:pt x="10188" y="46460"/>
                      <a:pt x="28324" y="28324"/>
                    </a:cubicBezTo>
                    <a:cubicBezTo>
                      <a:pt x="46460" y="10188"/>
                      <a:pt x="71057" y="0"/>
                      <a:pt x="96704" y="0"/>
                    </a:cubicBezTo>
                    <a:close/>
                  </a:path>
                </a:pathLst>
              </a:custGeom>
              <a:solidFill>
                <a:srgbClr val="21B3AB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9525"/>
                <a:ext cx="1492253" cy="37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40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0" y="398078"/>
              <a:ext cx="7197679" cy="688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09"/>
                </a:lnSpc>
              </a:pPr>
              <a:r>
                <a:rPr lang="en-US" sz="3341" b="1">
                  <a:solidFill>
                    <a:srgbClr val="FEFEFE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Atelier Démographie 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0" y="7098503"/>
            <a:ext cx="3635631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M. LEBOUVIER 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Maire - Rives du </a:t>
            </a:r>
            <a:r>
              <a:rPr lang="en-US" sz="25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Couesnon</a:t>
            </a:r>
            <a:endParaRPr lang="en-US" sz="2500" b="1">
              <a:solidFill>
                <a:srgbClr val="000000"/>
              </a:solidFill>
              <a:latin typeface="Josefin Sans Bold"/>
              <a:ea typeface="Josefin Sans Bold"/>
              <a:cs typeface="Josefin Sans Bold"/>
              <a:sym typeface="Josefin Sans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724319" y="4429623"/>
            <a:ext cx="11513658" cy="516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5"/>
              </a:lnSpc>
              <a:spcBef>
                <a:spcPct val="0"/>
              </a:spcBef>
            </a:pPr>
            <a:r>
              <a:rPr lang="en-US" sz="2254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“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J’ai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trouvé la</a:t>
            </a:r>
            <a:r>
              <a:rPr lang="en-US" sz="2254" b="1" i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 démarche </a:t>
            </a:r>
            <a:r>
              <a:rPr lang="en-US" sz="2254" b="1" i="1" err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globale</a:t>
            </a:r>
            <a:r>
              <a:rPr lang="en-US" sz="2254" b="1" i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 très </a:t>
            </a:r>
            <a:r>
              <a:rPr lang="en-US" sz="2254" b="1" i="1" err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intéressante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. Le travail de prospective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présenté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par Pierre ROUSSEAU (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Responsable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du Pôle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observatoire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et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dynamiques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territoriales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du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Syndicat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Mixte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du SCOT du PAYS DE FOUGERES)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m’a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plu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et a fait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ressortir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la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réalité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de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l’évolution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démographique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du Pays de Fougères.</a:t>
            </a:r>
            <a:r>
              <a:rPr lang="en-US" sz="2254" b="1" i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 Les </a:t>
            </a:r>
            <a:r>
              <a:rPr lang="en-US" sz="2254" b="1" i="1" err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débats</a:t>
            </a:r>
            <a:r>
              <a:rPr lang="en-US" sz="2254" b="1" i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 </a:t>
            </a:r>
            <a:r>
              <a:rPr lang="en-US" sz="2254" b="1" i="1" err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étaient</a:t>
            </a:r>
            <a:r>
              <a:rPr lang="en-US" sz="2254" b="1" i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 </a:t>
            </a:r>
            <a:r>
              <a:rPr lang="en-US" sz="2254" b="1" i="1" err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intéressants</a:t>
            </a:r>
            <a:r>
              <a:rPr lang="en-US" sz="2254" b="1" i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, </a:t>
            </a:r>
            <a:r>
              <a:rPr lang="en-US" sz="2254" b="1" i="1" err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parfois</a:t>
            </a:r>
            <a:r>
              <a:rPr lang="en-US" sz="2254" b="1" i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 </a:t>
            </a:r>
            <a:r>
              <a:rPr lang="en-US" sz="2254" b="1" i="1" err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contrastés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,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mais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j’ai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aimé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ce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travail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d’équipe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pour alimenter le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schéma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du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territoire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qui met en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avant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certaines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disparités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qu’il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faut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connaître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, il faut en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avoir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conscience et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travailler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avec. Nous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avons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pu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voir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que la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catégorie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d’âge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diminue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d’un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coté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et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augmente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de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l’autre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et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c’est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très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parlant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, pour nous,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élus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, de prendre conscience de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ce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qui se passe et de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décider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d’actions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de politiques pour essayer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d’y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répondre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,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d’arriver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à lancer des actions. </a:t>
            </a:r>
          </a:p>
          <a:p>
            <a:pPr algn="ctr">
              <a:lnSpc>
                <a:spcPts val="2705"/>
              </a:lnSpc>
              <a:spcBef>
                <a:spcPct val="0"/>
              </a:spcBef>
            </a:pPr>
            <a:endParaRPr lang="en-US" sz="2254" i="1">
              <a:solidFill>
                <a:srgbClr val="000000"/>
              </a:solidFill>
              <a:latin typeface="Josefin Sans Italics"/>
              <a:ea typeface="Josefin Sans Italics"/>
              <a:cs typeface="Josefin Sans Italics"/>
              <a:sym typeface="Josefin Sans Italics"/>
            </a:endParaRPr>
          </a:p>
          <a:p>
            <a:pPr algn="ctr">
              <a:lnSpc>
                <a:spcPts val="2705"/>
              </a:lnSpc>
              <a:spcBef>
                <a:spcPct val="0"/>
              </a:spcBef>
            </a:pPr>
            <a:r>
              <a:rPr lang="en-US" sz="2254" b="1" i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Nous devons </a:t>
            </a:r>
            <a:r>
              <a:rPr lang="en-US" sz="2254" b="1" i="1" err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mener</a:t>
            </a:r>
            <a:r>
              <a:rPr lang="en-US" sz="2254" b="1" i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 des politiques tant aux </a:t>
            </a:r>
            <a:r>
              <a:rPr lang="en-US" sz="2254" b="1" i="1" err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jeunes</a:t>
            </a:r>
            <a:r>
              <a:rPr lang="en-US" sz="2254" b="1" i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 </a:t>
            </a:r>
            <a:r>
              <a:rPr lang="en-US" sz="2254" b="1" i="1" err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qu’aux</a:t>
            </a:r>
            <a:r>
              <a:rPr lang="en-US" sz="2254" b="1" i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 grands </a:t>
            </a:r>
            <a:r>
              <a:rPr lang="en-US" sz="2254" b="1" i="1" err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âges</a:t>
            </a:r>
            <a:r>
              <a:rPr lang="en-US" sz="2254" b="1" i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 dans les dix </a:t>
            </a:r>
            <a:r>
              <a:rPr lang="en-US" sz="2254" b="1" i="1" err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années</a:t>
            </a:r>
            <a:r>
              <a:rPr lang="en-US" sz="2254" b="1" i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 à </a:t>
            </a:r>
            <a:r>
              <a:rPr lang="en-US" sz="2254" b="1" i="1" err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venir</a:t>
            </a:r>
            <a:r>
              <a:rPr lang="en-US" sz="2254" b="1" i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.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Par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exemple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, sur Rives du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Couesnon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, plus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particulièrement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à Saint Jean-sur-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Couesnon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, pour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répondre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à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l’évolution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de la population, nous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allons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ouvrir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une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sixième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classe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à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l’école</a:t>
            </a:r>
            <a:r>
              <a:rPr lang="en-US" sz="2254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254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élémentaire</a:t>
            </a:r>
            <a:r>
              <a:rPr lang="en-US" sz="2254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”</a:t>
            </a:r>
          </a:p>
        </p:txBody>
      </p:sp>
      <p:sp>
        <p:nvSpPr>
          <p:cNvPr id="26" name="Freeform 26"/>
          <p:cNvSpPr/>
          <p:nvPr/>
        </p:nvSpPr>
        <p:spPr>
          <a:xfrm>
            <a:off x="12874001" y="2435071"/>
            <a:ext cx="1513005" cy="1513005"/>
          </a:xfrm>
          <a:custGeom>
            <a:avLst/>
            <a:gdLst/>
            <a:ahLst/>
            <a:cxnLst/>
            <a:rect l="l" t="t" r="r" b="b"/>
            <a:pathLst>
              <a:path w="1513005" h="1513005">
                <a:moveTo>
                  <a:pt x="0" y="0"/>
                </a:moveTo>
                <a:lnTo>
                  <a:pt x="1513005" y="0"/>
                </a:lnTo>
                <a:lnTo>
                  <a:pt x="1513005" y="1513005"/>
                </a:lnTo>
                <a:lnTo>
                  <a:pt x="0" y="151300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4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35000"/>
    </mc:Choice>
    <mc:Fallback xmlns="">
      <p:transition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03270" y="525559"/>
            <a:ext cx="10483736" cy="1006281"/>
            <a:chOff x="0" y="0"/>
            <a:chExt cx="3831650" cy="3677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31650" cy="367781"/>
            </a:xfrm>
            <a:custGeom>
              <a:avLst/>
              <a:gdLst/>
              <a:ahLst/>
              <a:cxnLst/>
              <a:rect l="l" t="t" r="r" b="b"/>
              <a:pathLst>
                <a:path w="3831650" h="367781">
                  <a:moveTo>
                    <a:pt x="37662" y="0"/>
                  </a:moveTo>
                  <a:lnTo>
                    <a:pt x="3793988" y="0"/>
                  </a:lnTo>
                  <a:cubicBezTo>
                    <a:pt x="3814788" y="0"/>
                    <a:pt x="3831650" y="16862"/>
                    <a:pt x="3831650" y="37662"/>
                  </a:cubicBezTo>
                  <a:lnTo>
                    <a:pt x="3831650" y="330119"/>
                  </a:lnTo>
                  <a:cubicBezTo>
                    <a:pt x="3831650" y="350919"/>
                    <a:pt x="3814788" y="367781"/>
                    <a:pt x="3793988" y="367781"/>
                  </a:cubicBezTo>
                  <a:lnTo>
                    <a:pt x="37662" y="367781"/>
                  </a:lnTo>
                  <a:cubicBezTo>
                    <a:pt x="16862" y="367781"/>
                    <a:pt x="0" y="350919"/>
                    <a:pt x="0" y="330119"/>
                  </a:cubicBezTo>
                  <a:lnTo>
                    <a:pt x="0" y="37662"/>
                  </a:lnTo>
                  <a:cubicBezTo>
                    <a:pt x="0" y="16862"/>
                    <a:pt x="16862" y="0"/>
                    <a:pt x="37662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831650" cy="377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61648" y="1765305"/>
            <a:ext cx="5963618" cy="846112"/>
            <a:chOff x="0" y="0"/>
            <a:chExt cx="2357616" cy="3344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7616" cy="334496"/>
            </a:xfrm>
            <a:custGeom>
              <a:avLst/>
              <a:gdLst/>
              <a:ahLst/>
              <a:cxnLst/>
              <a:rect l="l" t="t" r="r" b="b"/>
              <a:pathLst>
                <a:path w="2357616" h="334496">
                  <a:moveTo>
                    <a:pt x="66208" y="0"/>
                  </a:moveTo>
                  <a:lnTo>
                    <a:pt x="2291409" y="0"/>
                  </a:lnTo>
                  <a:cubicBezTo>
                    <a:pt x="2327974" y="0"/>
                    <a:pt x="2357616" y="29642"/>
                    <a:pt x="2357616" y="66208"/>
                  </a:cubicBezTo>
                  <a:lnTo>
                    <a:pt x="2357616" y="268289"/>
                  </a:lnTo>
                  <a:cubicBezTo>
                    <a:pt x="2357616" y="285848"/>
                    <a:pt x="2350641" y="302688"/>
                    <a:pt x="2338225" y="315105"/>
                  </a:cubicBezTo>
                  <a:cubicBezTo>
                    <a:pt x="2325808" y="327521"/>
                    <a:pt x="2308968" y="334496"/>
                    <a:pt x="2291409" y="334496"/>
                  </a:cubicBezTo>
                  <a:lnTo>
                    <a:pt x="66208" y="334496"/>
                  </a:lnTo>
                  <a:cubicBezTo>
                    <a:pt x="29642" y="334496"/>
                    <a:pt x="0" y="304854"/>
                    <a:pt x="0" y="268289"/>
                  </a:cubicBezTo>
                  <a:lnTo>
                    <a:pt x="0" y="66208"/>
                  </a:lnTo>
                  <a:cubicBezTo>
                    <a:pt x="0" y="29642"/>
                    <a:pt x="29642" y="0"/>
                    <a:pt x="66208" y="0"/>
                  </a:cubicBezTo>
                  <a:close/>
                </a:path>
              </a:pathLst>
            </a:custGeom>
            <a:solidFill>
              <a:srgbClr val="F0B94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2357616" cy="344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79498" y="8966243"/>
            <a:ext cx="1170897" cy="1040797"/>
          </a:xfrm>
          <a:custGeom>
            <a:avLst/>
            <a:gdLst/>
            <a:ahLst/>
            <a:cxnLst/>
            <a:rect l="l" t="t" r="r" b="b"/>
            <a:pathLst>
              <a:path w="1170897" h="1040797">
                <a:moveTo>
                  <a:pt x="0" y="0"/>
                </a:moveTo>
                <a:lnTo>
                  <a:pt x="1170897" y="0"/>
                </a:lnTo>
                <a:lnTo>
                  <a:pt x="1170897" y="1040798"/>
                </a:lnTo>
                <a:lnTo>
                  <a:pt x="0" y="10407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16754236" y="8966243"/>
            <a:ext cx="1248957" cy="1040797"/>
          </a:xfrm>
          <a:custGeom>
            <a:avLst/>
            <a:gdLst/>
            <a:ahLst/>
            <a:cxnLst/>
            <a:rect l="l" t="t" r="r" b="b"/>
            <a:pathLst>
              <a:path w="1248957" h="1040797">
                <a:moveTo>
                  <a:pt x="0" y="0"/>
                </a:moveTo>
                <a:lnTo>
                  <a:pt x="1248957" y="0"/>
                </a:lnTo>
                <a:lnTo>
                  <a:pt x="1248957" y="1040798"/>
                </a:lnTo>
                <a:lnTo>
                  <a:pt x="0" y="10407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15206259" y="56466"/>
            <a:ext cx="3081741" cy="1475375"/>
          </a:xfrm>
          <a:custGeom>
            <a:avLst/>
            <a:gdLst/>
            <a:ahLst/>
            <a:cxnLst/>
            <a:rect l="l" t="t" r="r" b="b"/>
            <a:pathLst>
              <a:path w="3081741" h="1475375">
                <a:moveTo>
                  <a:pt x="0" y="0"/>
                </a:moveTo>
                <a:lnTo>
                  <a:pt x="3081741" y="0"/>
                </a:lnTo>
                <a:lnTo>
                  <a:pt x="3081741" y="1475375"/>
                </a:lnTo>
                <a:lnTo>
                  <a:pt x="0" y="14753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3220396" y="3312130"/>
            <a:ext cx="2144156" cy="2089578"/>
          </a:xfrm>
          <a:custGeom>
            <a:avLst/>
            <a:gdLst/>
            <a:ahLst/>
            <a:cxnLst/>
            <a:rect l="l" t="t" r="r" b="b"/>
            <a:pathLst>
              <a:path w="2144156" h="2089578">
                <a:moveTo>
                  <a:pt x="0" y="0"/>
                </a:moveTo>
                <a:lnTo>
                  <a:pt x="2144157" y="0"/>
                </a:lnTo>
                <a:lnTo>
                  <a:pt x="2144157" y="2089578"/>
                </a:lnTo>
                <a:lnTo>
                  <a:pt x="0" y="20895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2" name="Group 12"/>
          <p:cNvGrpSpPr/>
          <p:nvPr/>
        </p:nvGrpSpPr>
        <p:grpSpPr>
          <a:xfrm>
            <a:off x="656453" y="4063970"/>
            <a:ext cx="2645229" cy="2645229"/>
            <a:chOff x="0" y="0"/>
            <a:chExt cx="3526971" cy="3526971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3526971" cy="3526971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0B947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150862" y="150862"/>
              <a:ext cx="3225248" cy="3225248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1880" r="-1880"/>
                </a:stretch>
              </a:blipFill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7493232" y="2334420"/>
            <a:ext cx="5820921" cy="1208228"/>
            <a:chOff x="0" y="0"/>
            <a:chExt cx="7761228" cy="1610971"/>
          </a:xfrm>
        </p:grpSpPr>
        <p:grpSp>
          <p:nvGrpSpPr>
            <p:cNvPr id="19" name="Group 19"/>
            <p:cNvGrpSpPr/>
            <p:nvPr/>
          </p:nvGrpSpPr>
          <p:grpSpPr>
            <a:xfrm>
              <a:off x="612397" y="0"/>
              <a:ext cx="6536433" cy="1610971"/>
              <a:chOff x="0" y="0"/>
              <a:chExt cx="1492253" cy="367781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492253" cy="367781"/>
              </a:xfrm>
              <a:custGeom>
                <a:avLst/>
                <a:gdLst/>
                <a:ahLst/>
                <a:cxnLst/>
                <a:rect l="l" t="t" r="r" b="b"/>
                <a:pathLst>
                  <a:path w="1492253" h="367781">
                    <a:moveTo>
                      <a:pt x="96704" y="0"/>
                    </a:moveTo>
                    <a:lnTo>
                      <a:pt x="1395548" y="0"/>
                    </a:lnTo>
                    <a:cubicBezTo>
                      <a:pt x="1448957" y="0"/>
                      <a:pt x="1492253" y="43296"/>
                      <a:pt x="1492253" y="96704"/>
                    </a:cubicBezTo>
                    <a:lnTo>
                      <a:pt x="1492253" y="271077"/>
                    </a:lnTo>
                    <a:cubicBezTo>
                      <a:pt x="1492253" y="296724"/>
                      <a:pt x="1482064" y="321321"/>
                      <a:pt x="1463929" y="339457"/>
                    </a:cubicBezTo>
                    <a:cubicBezTo>
                      <a:pt x="1445793" y="357592"/>
                      <a:pt x="1421196" y="367781"/>
                      <a:pt x="1395548" y="367781"/>
                    </a:cubicBezTo>
                    <a:lnTo>
                      <a:pt x="96704" y="367781"/>
                    </a:lnTo>
                    <a:cubicBezTo>
                      <a:pt x="71057" y="367781"/>
                      <a:pt x="46460" y="357592"/>
                      <a:pt x="28324" y="339457"/>
                    </a:cubicBezTo>
                    <a:cubicBezTo>
                      <a:pt x="10188" y="321321"/>
                      <a:pt x="0" y="296724"/>
                      <a:pt x="0" y="271077"/>
                    </a:cubicBezTo>
                    <a:lnTo>
                      <a:pt x="0" y="96704"/>
                    </a:lnTo>
                    <a:cubicBezTo>
                      <a:pt x="0" y="71057"/>
                      <a:pt x="10188" y="46460"/>
                      <a:pt x="28324" y="28324"/>
                    </a:cubicBezTo>
                    <a:cubicBezTo>
                      <a:pt x="46460" y="10188"/>
                      <a:pt x="71057" y="0"/>
                      <a:pt x="96704" y="0"/>
                    </a:cubicBezTo>
                    <a:close/>
                  </a:path>
                </a:pathLst>
              </a:custGeom>
              <a:solidFill>
                <a:srgbClr val="21B3AB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9525"/>
                <a:ext cx="1492253" cy="37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40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0" y="439516"/>
              <a:ext cx="7761228" cy="731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3"/>
                </a:lnSpc>
              </a:pPr>
              <a:r>
                <a:rPr lang="en-US" sz="3602" b="1">
                  <a:solidFill>
                    <a:srgbClr val="FEFEFE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Atelier Eau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13535897" y="2314442"/>
            <a:ext cx="725256" cy="982565"/>
          </a:xfrm>
          <a:custGeom>
            <a:avLst/>
            <a:gdLst/>
            <a:ahLst/>
            <a:cxnLst/>
            <a:rect l="l" t="t" r="r" b="b"/>
            <a:pathLst>
              <a:path w="725256" h="982565">
                <a:moveTo>
                  <a:pt x="0" y="0"/>
                </a:moveTo>
                <a:lnTo>
                  <a:pt x="725257" y="0"/>
                </a:lnTo>
                <a:lnTo>
                  <a:pt x="725257" y="982565"/>
                </a:lnTo>
                <a:lnTo>
                  <a:pt x="0" y="9825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4" name="TextBox 24"/>
          <p:cNvSpPr txBox="1"/>
          <p:nvPr/>
        </p:nvSpPr>
        <p:spPr>
          <a:xfrm>
            <a:off x="6196306" y="4257675"/>
            <a:ext cx="9392233" cy="542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9"/>
              </a:lnSpc>
            </a:pPr>
            <a:r>
              <a:rPr lang="en-US" sz="2415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“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L’atelier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auquel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j’ai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participé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s’est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révélé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à la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fois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415" b="1" i="1" err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intéressant</a:t>
            </a:r>
            <a:r>
              <a:rPr lang="en-US" sz="2415" b="1" i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 et </a:t>
            </a:r>
            <a:r>
              <a:rPr lang="en-US" sz="2415" b="1" i="1" err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constructif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pour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l’élaboration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du PAS. Les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thèmes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abordés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,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tels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que la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disponibilité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en eau, la gestion des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ressources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et le partage de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l’eau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,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ont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été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415" b="1" i="1" err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traités</a:t>
            </a:r>
            <a:r>
              <a:rPr lang="en-US" sz="2415" b="1" i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 avec grand </a:t>
            </a:r>
            <a:r>
              <a:rPr lang="en-US" sz="2415" b="1" i="1" err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intérêt</a:t>
            </a:r>
            <a:r>
              <a:rPr lang="en-US" sz="2415" b="1" i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.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Les participants se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sont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montrés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attentifs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et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impliqués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,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particulièrement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en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ce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qui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concerne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les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enjeux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liés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aux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ressources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fragiles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en Bretagne.</a:t>
            </a:r>
          </a:p>
          <a:p>
            <a:pPr algn="ctr">
              <a:lnSpc>
                <a:spcPts val="2899"/>
              </a:lnSpc>
            </a:pPr>
            <a:endParaRPr lang="en-US" sz="2415" i="1">
              <a:solidFill>
                <a:srgbClr val="000000"/>
              </a:solidFill>
              <a:latin typeface="Josefin Sans Italics"/>
              <a:ea typeface="Josefin Sans Italics"/>
              <a:cs typeface="Josefin Sans Italics"/>
              <a:sym typeface="Josefin Sans Italics"/>
            </a:endParaRPr>
          </a:p>
          <a:p>
            <a:pPr algn="ctr">
              <a:lnSpc>
                <a:spcPts val="2899"/>
              </a:lnSpc>
              <a:spcBef>
                <a:spcPct val="0"/>
              </a:spcBef>
            </a:pP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Bien que le Pays de Fougères ne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soit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pas la zone la plus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vulnérable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du département, il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est</a:t>
            </a:r>
            <a:r>
              <a:rPr lang="en-US" sz="2415" b="1" i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 crucial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que tout le monde, y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compris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les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consommateurs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d’eau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,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prennent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conscience de </a:t>
            </a:r>
            <a:r>
              <a:rPr lang="en-US" sz="2415" b="1" i="1" err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l’importance</a:t>
            </a:r>
            <a:r>
              <a:rPr lang="en-US" sz="2415" b="1" i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 des </a:t>
            </a:r>
            <a:r>
              <a:rPr lang="en-US" sz="2415" b="1" i="1" err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économies</a:t>
            </a:r>
            <a:r>
              <a:rPr lang="en-US" sz="2415" b="1" i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 </a:t>
            </a:r>
            <a:r>
              <a:rPr lang="en-US" sz="2415" b="1" i="1" err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d’eau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.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L’urbanisme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, bien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qu’il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ne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créé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pas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une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pression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énorme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sur la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disponibilité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en eau, doit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néanmoins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intégrer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ces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préoccupations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, surtout face aux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défis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posés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par le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dérèglement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climatique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.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Cette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prise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de conscience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est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essentielle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pour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une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gestion durable de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nos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415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ressources</a:t>
            </a:r>
            <a:r>
              <a:rPr lang="en-US" sz="2415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en eau.</a:t>
            </a:r>
            <a:r>
              <a:rPr lang="en-US" sz="2415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”</a:t>
            </a:r>
          </a:p>
        </p:txBody>
      </p:sp>
      <p:sp>
        <p:nvSpPr>
          <p:cNvPr id="25" name="Freeform 25"/>
          <p:cNvSpPr/>
          <p:nvPr/>
        </p:nvSpPr>
        <p:spPr>
          <a:xfrm>
            <a:off x="14261154" y="3051366"/>
            <a:ext cx="362628" cy="491282"/>
          </a:xfrm>
          <a:custGeom>
            <a:avLst/>
            <a:gdLst/>
            <a:ahLst/>
            <a:cxnLst/>
            <a:rect l="l" t="t" r="r" b="b"/>
            <a:pathLst>
              <a:path w="362628" h="491282">
                <a:moveTo>
                  <a:pt x="0" y="0"/>
                </a:moveTo>
                <a:lnTo>
                  <a:pt x="362628" y="0"/>
                </a:lnTo>
                <a:lnTo>
                  <a:pt x="362628" y="491282"/>
                </a:lnTo>
                <a:lnTo>
                  <a:pt x="0" y="4912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6" name="TextBox 26"/>
          <p:cNvSpPr txBox="1"/>
          <p:nvPr/>
        </p:nvSpPr>
        <p:spPr>
          <a:xfrm>
            <a:off x="3393797" y="600236"/>
            <a:ext cx="11500406" cy="919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3"/>
              </a:lnSpc>
            </a:pPr>
            <a:r>
              <a:rPr lang="en-US" sz="6053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Séminaire PAS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56453" y="1810945"/>
            <a:ext cx="10135730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35"/>
              </a:lnSpc>
            </a:pPr>
            <a:r>
              <a:rPr lang="en-US" sz="5196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Parole d’élus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44976" y="6972300"/>
            <a:ext cx="3068181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M. BOIVENT </a:t>
            </a:r>
            <a:r>
              <a:rPr lang="en-US" sz="25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Président</a:t>
            </a: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du SAGE </a:t>
            </a:r>
            <a:r>
              <a:rPr lang="en-US" sz="25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Couesnon</a:t>
            </a: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- Maire de la </a:t>
            </a:r>
            <a:r>
              <a:rPr lang="en-US" sz="25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Bazouge</a:t>
            </a: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du </a:t>
            </a:r>
            <a:r>
              <a:rPr lang="en-US" sz="25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Désert</a:t>
            </a:r>
            <a:endParaRPr lang="en-US" sz="2500" b="1">
              <a:solidFill>
                <a:srgbClr val="000000"/>
              </a:solidFill>
              <a:latin typeface="Josefin Sans Bold"/>
              <a:ea typeface="Josefin Sans Bold"/>
              <a:cs typeface="Josefin Sans Bold"/>
              <a:sym typeface="Josefin Sans Bold"/>
            </a:endParaRPr>
          </a:p>
          <a:p>
            <a:pPr algn="ctr">
              <a:lnSpc>
                <a:spcPts val="3000"/>
              </a:lnSpc>
            </a:pPr>
            <a:endParaRPr lang="en-US" sz="2500" b="1">
              <a:solidFill>
                <a:srgbClr val="000000"/>
              </a:solidFill>
              <a:latin typeface="Josefin Sans Bold"/>
              <a:ea typeface="Josefin Sans Bold"/>
              <a:cs typeface="Josefin Sans Bold"/>
              <a:sym typeface="Josefin Sans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03270" y="525559"/>
            <a:ext cx="10483736" cy="1006281"/>
            <a:chOff x="0" y="0"/>
            <a:chExt cx="3831650" cy="3677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31650" cy="367781"/>
            </a:xfrm>
            <a:custGeom>
              <a:avLst/>
              <a:gdLst/>
              <a:ahLst/>
              <a:cxnLst/>
              <a:rect l="l" t="t" r="r" b="b"/>
              <a:pathLst>
                <a:path w="3831650" h="367781">
                  <a:moveTo>
                    <a:pt x="37662" y="0"/>
                  </a:moveTo>
                  <a:lnTo>
                    <a:pt x="3793988" y="0"/>
                  </a:lnTo>
                  <a:cubicBezTo>
                    <a:pt x="3814788" y="0"/>
                    <a:pt x="3831650" y="16862"/>
                    <a:pt x="3831650" y="37662"/>
                  </a:cubicBezTo>
                  <a:lnTo>
                    <a:pt x="3831650" y="330119"/>
                  </a:lnTo>
                  <a:cubicBezTo>
                    <a:pt x="3831650" y="350919"/>
                    <a:pt x="3814788" y="367781"/>
                    <a:pt x="3793988" y="367781"/>
                  </a:cubicBezTo>
                  <a:lnTo>
                    <a:pt x="37662" y="367781"/>
                  </a:lnTo>
                  <a:cubicBezTo>
                    <a:pt x="16862" y="367781"/>
                    <a:pt x="0" y="350919"/>
                    <a:pt x="0" y="330119"/>
                  </a:cubicBezTo>
                  <a:lnTo>
                    <a:pt x="0" y="37662"/>
                  </a:lnTo>
                  <a:cubicBezTo>
                    <a:pt x="0" y="16862"/>
                    <a:pt x="16862" y="0"/>
                    <a:pt x="37662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831650" cy="377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61648" y="1765305"/>
            <a:ext cx="5963618" cy="846112"/>
            <a:chOff x="0" y="0"/>
            <a:chExt cx="2357616" cy="3344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7616" cy="334496"/>
            </a:xfrm>
            <a:custGeom>
              <a:avLst/>
              <a:gdLst/>
              <a:ahLst/>
              <a:cxnLst/>
              <a:rect l="l" t="t" r="r" b="b"/>
              <a:pathLst>
                <a:path w="2357616" h="334496">
                  <a:moveTo>
                    <a:pt x="66208" y="0"/>
                  </a:moveTo>
                  <a:lnTo>
                    <a:pt x="2291409" y="0"/>
                  </a:lnTo>
                  <a:cubicBezTo>
                    <a:pt x="2327974" y="0"/>
                    <a:pt x="2357616" y="29642"/>
                    <a:pt x="2357616" y="66208"/>
                  </a:cubicBezTo>
                  <a:lnTo>
                    <a:pt x="2357616" y="268289"/>
                  </a:lnTo>
                  <a:cubicBezTo>
                    <a:pt x="2357616" y="285848"/>
                    <a:pt x="2350641" y="302688"/>
                    <a:pt x="2338225" y="315105"/>
                  </a:cubicBezTo>
                  <a:cubicBezTo>
                    <a:pt x="2325808" y="327521"/>
                    <a:pt x="2308968" y="334496"/>
                    <a:pt x="2291409" y="334496"/>
                  </a:cubicBezTo>
                  <a:lnTo>
                    <a:pt x="66208" y="334496"/>
                  </a:lnTo>
                  <a:cubicBezTo>
                    <a:pt x="29642" y="334496"/>
                    <a:pt x="0" y="304854"/>
                    <a:pt x="0" y="268289"/>
                  </a:cubicBezTo>
                  <a:lnTo>
                    <a:pt x="0" y="66208"/>
                  </a:lnTo>
                  <a:cubicBezTo>
                    <a:pt x="0" y="29642"/>
                    <a:pt x="29642" y="0"/>
                    <a:pt x="66208" y="0"/>
                  </a:cubicBezTo>
                  <a:close/>
                </a:path>
              </a:pathLst>
            </a:custGeom>
            <a:solidFill>
              <a:srgbClr val="F0B94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2357616" cy="344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79498" y="8966243"/>
            <a:ext cx="1170897" cy="1040797"/>
          </a:xfrm>
          <a:custGeom>
            <a:avLst/>
            <a:gdLst/>
            <a:ahLst/>
            <a:cxnLst/>
            <a:rect l="l" t="t" r="r" b="b"/>
            <a:pathLst>
              <a:path w="1170897" h="1040797">
                <a:moveTo>
                  <a:pt x="0" y="0"/>
                </a:moveTo>
                <a:lnTo>
                  <a:pt x="1170897" y="0"/>
                </a:lnTo>
                <a:lnTo>
                  <a:pt x="1170897" y="1040798"/>
                </a:lnTo>
                <a:lnTo>
                  <a:pt x="0" y="10407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16754236" y="8966243"/>
            <a:ext cx="1248957" cy="1040797"/>
          </a:xfrm>
          <a:custGeom>
            <a:avLst/>
            <a:gdLst/>
            <a:ahLst/>
            <a:cxnLst/>
            <a:rect l="l" t="t" r="r" b="b"/>
            <a:pathLst>
              <a:path w="1248957" h="1040797">
                <a:moveTo>
                  <a:pt x="0" y="0"/>
                </a:moveTo>
                <a:lnTo>
                  <a:pt x="1248957" y="0"/>
                </a:lnTo>
                <a:lnTo>
                  <a:pt x="1248957" y="1040798"/>
                </a:lnTo>
                <a:lnTo>
                  <a:pt x="0" y="10407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15206259" y="56466"/>
            <a:ext cx="3081741" cy="1475375"/>
          </a:xfrm>
          <a:custGeom>
            <a:avLst/>
            <a:gdLst/>
            <a:ahLst/>
            <a:cxnLst/>
            <a:rect l="l" t="t" r="r" b="b"/>
            <a:pathLst>
              <a:path w="3081741" h="1475375">
                <a:moveTo>
                  <a:pt x="0" y="0"/>
                </a:moveTo>
                <a:lnTo>
                  <a:pt x="3081741" y="0"/>
                </a:lnTo>
                <a:lnTo>
                  <a:pt x="3081741" y="1475375"/>
                </a:lnTo>
                <a:lnTo>
                  <a:pt x="0" y="14753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3654895" y="3126753"/>
            <a:ext cx="2069423" cy="2016747"/>
          </a:xfrm>
          <a:custGeom>
            <a:avLst/>
            <a:gdLst/>
            <a:ahLst/>
            <a:cxnLst/>
            <a:rect l="l" t="t" r="r" b="b"/>
            <a:pathLst>
              <a:path w="2069423" h="2016747">
                <a:moveTo>
                  <a:pt x="0" y="0"/>
                </a:moveTo>
                <a:lnTo>
                  <a:pt x="2069424" y="0"/>
                </a:lnTo>
                <a:lnTo>
                  <a:pt x="2069424" y="2016747"/>
                </a:lnTo>
                <a:lnTo>
                  <a:pt x="0" y="20167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2" name="Group 12"/>
          <p:cNvGrpSpPr/>
          <p:nvPr/>
        </p:nvGrpSpPr>
        <p:grpSpPr>
          <a:xfrm>
            <a:off x="986070" y="4122964"/>
            <a:ext cx="3068181" cy="4570216"/>
            <a:chOff x="0" y="0"/>
            <a:chExt cx="4090909" cy="6093620"/>
          </a:xfrm>
        </p:grpSpPr>
        <p:grpSp>
          <p:nvGrpSpPr>
            <p:cNvPr id="13" name="Group 13"/>
            <p:cNvGrpSpPr/>
            <p:nvPr/>
          </p:nvGrpSpPr>
          <p:grpSpPr>
            <a:xfrm>
              <a:off x="126498" y="0"/>
              <a:ext cx="3526971" cy="3526971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0B947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77360" y="150862"/>
              <a:ext cx="3225248" cy="3225248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25080" t="-5556" r="-37230" b="-137909"/>
                </a:stretch>
              </a:blipFill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0" y="4041776"/>
              <a:ext cx="4090909" cy="2051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500" b="1">
                  <a:solidFill>
                    <a:srgbClr val="000000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M.OGER </a:t>
              </a:r>
            </a:p>
            <a:p>
              <a:pPr algn="ctr">
                <a:lnSpc>
                  <a:spcPts val="3000"/>
                </a:lnSpc>
              </a:pPr>
              <a:r>
                <a:rPr lang="en-US" sz="2500" b="1">
                  <a:solidFill>
                    <a:srgbClr val="000000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Maire -  </a:t>
              </a:r>
              <a:r>
                <a:rPr lang="en-US" sz="2500" b="1" err="1">
                  <a:solidFill>
                    <a:srgbClr val="000000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Louvigné</a:t>
              </a:r>
              <a:r>
                <a:rPr lang="en-US" sz="2500" b="1">
                  <a:solidFill>
                    <a:srgbClr val="000000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-du-</a:t>
              </a:r>
              <a:r>
                <a:rPr lang="en-US" sz="2500" b="1" err="1">
                  <a:solidFill>
                    <a:srgbClr val="000000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Désert</a:t>
              </a:r>
              <a:endPara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endParaRPr>
            </a:p>
            <a:p>
              <a:pPr algn="ctr">
                <a:lnSpc>
                  <a:spcPts val="3000"/>
                </a:lnSpc>
              </a:pPr>
              <a:endPara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357855" y="2611418"/>
            <a:ext cx="5726983" cy="1188730"/>
            <a:chOff x="0" y="0"/>
            <a:chExt cx="7635977" cy="1584973"/>
          </a:xfrm>
        </p:grpSpPr>
        <p:grpSp>
          <p:nvGrpSpPr>
            <p:cNvPr id="20" name="Group 20"/>
            <p:cNvGrpSpPr/>
            <p:nvPr/>
          </p:nvGrpSpPr>
          <p:grpSpPr>
            <a:xfrm>
              <a:off x="602514" y="0"/>
              <a:ext cx="6430948" cy="1584973"/>
              <a:chOff x="0" y="0"/>
              <a:chExt cx="1492253" cy="36778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492253" cy="367781"/>
              </a:xfrm>
              <a:custGeom>
                <a:avLst/>
                <a:gdLst/>
                <a:ahLst/>
                <a:cxnLst/>
                <a:rect l="l" t="t" r="r" b="b"/>
                <a:pathLst>
                  <a:path w="1492253" h="367781">
                    <a:moveTo>
                      <a:pt x="96704" y="0"/>
                    </a:moveTo>
                    <a:lnTo>
                      <a:pt x="1395548" y="0"/>
                    </a:lnTo>
                    <a:cubicBezTo>
                      <a:pt x="1448957" y="0"/>
                      <a:pt x="1492253" y="43296"/>
                      <a:pt x="1492253" y="96704"/>
                    </a:cubicBezTo>
                    <a:lnTo>
                      <a:pt x="1492253" y="271077"/>
                    </a:lnTo>
                    <a:cubicBezTo>
                      <a:pt x="1492253" y="296724"/>
                      <a:pt x="1482064" y="321321"/>
                      <a:pt x="1463929" y="339457"/>
                    </a:cubicBezTo>
                    <a:cubicBezTo>
                      <a:pt x="1445793" y="357592"/>
                      <a:pt x="1421196" y="367781"/>
                      <a:pt x="1395548" y="367781"/>
                    </a:cubicBezTo>
                    <a:lnTo>
                      <a:pt x="96704" y="367781"/>
                    </a:lnTo>
                    <a:cubicBezTo>
                      <a:pt x="71057" y="367781"/>
                      <a:pt x="46460" y="357592"/>
                      <a:pt x="28324" y="339457"/>
                    </a:cubicBezTo>
                    <a:cubicBezTo>
                      <a:pt x="10188" y="321321"/>
                      <a:pt x="0" y="296724"/>
                      <a:pt x="0" y="271077"/>
                    </a:cubicBezTo>
                    <a:lnTo>
                      <a:pt x="0" y="96704"/>
                    </a:lnTo>
                    <a:cubicBezTo>
                      <a:pt x="0" y="71057"/>
                      <a:pt x="10188" y="46460"/>
                      <a:pt x="28324" y="28324"/>
                    </a:cubicBezTo>
                    <a:cubicBezTo>
                      <a:pt x="46460" y="10188"/>
                      <a:pt x="71057" y="0"/>
                      <a:pt x="96704" y="0"/>
                    </a:cubicBezTo>
                    <a:close/>
                  </a:path>
                </a:pathLst>
              </a:custGeom>
              <a:solidFill>
                <a:srgbClr val="21B3AB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9525"/>
                <a:ext cx="1492253" cy="37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40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0" y="422898"/>
              <a:ext cx="7635977" cy="7296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53"/>
                </a:lnSpc>
              </a:pPr>
              <a:r>
                <a:rPr lang="en-US" sz="3544" b="1">
                  <a:solidFill>
                    <a:srgbClr val="FEFEFE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Atelier Economie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13107091" y="2411676"/>
            <a:ext cx="1385947" cy="1388472"/>
          </a:xfrm>
          <a:custGeom>
            <a:avLst/>
            <a:gdLst/>
            <a:ahLst/>
            <a:cxnLst/>
            <a:rect l="l" t="t" r="r" b="b"/>
            <a:pathLst>
              <a:path w="1385947" h="1388472">
                <a:moveTo>
                  <a:pt x="0" y="0"/>
                </a:moveTo>
                <a:lnTo>
                  <a:pt x="1385947" y="0"/>
                </a:lnTo>
                <a:lnTo>
                  <a:pt x="1385947" y="1388472"/>
                </a:lnTo>
                <a:lnTo>
                  <a:pt x="0" y="13884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5" name="TextBox 25"/>
          <p:cNvSpPr txBox="1"/>
          <p:nvPr/>
        </p:nvSpPr>
        <p:spPr>
          <a:xfrm>
            <a:off x="3393797" y="600236"/>
            <a:ext cx="11500406" cy="919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3"/>
              </a:lnSpc>
            </a:pPr>
            <a:r>
              <a:rPr lang="en-US" sz="6053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Séminaire PAS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56453" y="1810945"/>
            <a:ext cx="10135730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35"/>
              </a:lnSpc>
            </a:pPr>
            <a:r>
              <a:rPr lang="en-US" sz="5196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Parole d’élus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031320" y="4748737"/>
            <a:ext cx="10715810" cy="295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7"/>
              </a:lnSpc>
              <a:spcBef>
                <a:spcPct val="0"/>
              </a:spcBef>
            </a:pPr>
            <a:r>
              <a:rPr lang="en-US" sz="2756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“</a:t>
            </a:r>
            <a:r>
              <a:rPr lang="en-US" sz="2756" b="1" i="1" err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J’ai</a:t>
            </a:r>
            <a:r>
              <a:rPr lang="en-US" sz="2756" b="1" i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 beaucoup </a:t>
            </a:r>
            <a:r>
              <a:rPr lang="en-US" sz="2756" b="1" i="1" err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apprécié</a:t>
            </a:r>
            <a:r>
              <a:rPr lang="en-US" sz="2756" b="1" i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 </a:t>
            </a:r>
            <a:r>
              <a:rPr lang="en-US" sz="2756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la </a:t>
            </a:r>
            <a:r>
              <a:rPr lang="en-US" sz="2756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forme</a:t>
            </a:r>
            <a:r>
              <a:rPr lang="en-US" sz="2756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de </a:t>
            </a:r>
            <a:r>
              <a:rPr lang="en-US" sz="2756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ce</a:t>
            </a:r>
            <a:r>
              <a:rPr lang="en-US" sz="2756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travail en atelier. </a:t>
            </a:r>
            <a:r>
              <a:rPr lang="en-US" sz="2756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Celui</a:t>
            </a:r>
            <a:r>
              <a:rPr lang="en-US" sz="2756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-ci se </a:t>
            </a:r>
            <a:r>
              <a:rPr lang="en-US" sz="2756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présentait</a:t>
            </a:r>
            <a:r>
              <a:rPr lang="en-US" sz="2756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par un jeu de carte, </a:t>
            </a:r>
            <a:r>
              <a:rPr lang="en-US" sz="2756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chacune</a:t>
            </a:r>
            <a:r>
              <a:rPr lang="en-US" sz="2756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756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ayant</a:t>
            </a:r>
            <a:r>
              <a:rPr lang="en-US" sz="2756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756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une</a:t>
            </a:r>
            <a:r>
              <a:rPr lang="en-US" sz="2756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couleur </a:t>
            </a:r>
            <a:r>
              <a:rPr lang="en-US" sz="2756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spécifique</a:t>
            </a:r>
            <a:r>
              <a:rPr lang="en-US" sz="2756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756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correspondant</a:t>
            </a:r>
            <a:r>
              <a:rPr lang="en-US" sz="2756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à </a:t>
            </a:r>
            <a:r>
              <a:rPr lang="en-US" sz="2756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une</a:t>
            </a:r>
            <a:r>
              <a:rPr lang="en-US" sz="2756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756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thématique</a:t>
            </a:r>
            <a:r>
              <a:rPr lang="en-US" sz="2756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756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particulière</a:t>
            </a:r>
            <a:r>
              <a:rPr lang="en-US" sz="2756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: </a:t>
            </a:r>
            <a:r>
              <a:rPr lang="en-US" sz="2756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l’industrie</a:t>
            </a:r>
            <a:r>
              <a:rPr lang="en-US" sz="2756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, </a:t>
            </a:r>
            <a:r>
              <a:rPr lang="en-US" sz="2756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l’environnement</a:t>
            </a:r>
            <a:r>
              <a:rPr lang="en-US" sz="2756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, les services… Nous </a:t>
            </a:r>
            <a:r>
              <a:rPr lang="en-US" sz="2756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devions</a:t>
            </a:r>
            <a:r>
              <a:rPr lang="en-US" sz="2756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756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piocher</a:t>
            </a:r>
            <a:r>
              <a:rPr lang="en-US" sz="2756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dans </a:t>
            </a:r>
            <a:r>
              <a:rPr lang="en-US" sz="2756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ces</a:t>
            </a:r>
            <a:r>
              <a:rPr lang="en-US" sz="2756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756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différents</a:t>
            </a:r>
            <a:r>
              <a:rPr lang="en-US" sz="2756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756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domaines</a:t>
            </a:r>
            <a:r>
              <a:rPr lang="en-US" sz="2756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pour ne </a:t>
            </a:r>
            <a:r>
              <a:rPr lang="en-US" sz="2756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choisir</a:t>
            </a:r>
            <a:r>
              <a:rPr lang="en-US" sz="2756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756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seulement</a:t>
            </a:r>
            <a:r>
              <a:rPr lang="en-US" sz="2756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8 </a:t>
            </a:r>
            <a:r>
              <a:rPr lang="en-US" sz="2756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cartes</a:t>
            </a:r>
            <a:r>
              <a:rPr lang="en-US" sz="2756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… difficile de faire un choix… </a:t>
            </a:r>
            <a:r>
              <a:rPr lang="en-US" sz="2756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mais</a:t>
            </a:r>
            <a:r>
              <a:rPr lang="en-US" sz="2756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756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ça</a:t>
            </a:r>
            <a:r>
              <a:rPr lang="en-US" sz="2756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a </a:t>
            </a:r>
            <a:r>
              <a:rPr lang="en-US" sz="2756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donné</a:t>
            </a:r>
            <a:r>
              <a:rPr lang="en-US" sz="2756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lieu à beaucoup </a:t>
            </a:r>
            <a:r>
              <a:rPr lang="en-US" sz="2756" i="1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d’échanges</a:t>
            </a:r>
            <a:r>
              <a:rPr lang="en-US" sz="2756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, à</a:t>
            </a:r>
            <a:r>
              <a:rPr lang="en-US" sz="2756" b="1" i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 des propositions </a:t>
            </a:r>
            <a:r>
              <a:rPr lang="en-US" sz="2756" b="1" i="1" err="1">
                <a:solidFill>
                  <a:srgbClr val="000000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intéressantes</a:t>
            </a:r>
            <a:r>
              <a:rPr lang="en-US" sz="2756" i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756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!”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7364" y="5016892"/>
            <a:ext cx="14652287" cy="319686"/>
          </a:xfrm>
          <a:custGeom>
            <a:avLst/>
            <a:gdLst/>
            <a:ahLst/>
            <a:cxnLst/>
            <a:rect l="l" t="t" r="r" b="b"/>
            <a:pathLst>
              <a:path w="14652287" h="319686">
                <a:moveTo>
                  <a:pt x="0" y="0"/>
                </a:moveTo>
                <a:lnTo>
                  <a:pt x="14652288" y="0"/>
                </a:lnTo>
                <a:lnTo>
                  <a:pt x="14652288" y="319687"/>
                </a:lnTo>
                <a:lnTo>
                  <a:pt x="0" y="3196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250505" y="4539657"/>
            <a:ext cx="1073776" cy="1309782"/>
            <a:chOff x="0" y="0"/>
            <a:chExt cx="282805" cy="344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1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332207" y="4539657"/>
            <a:ext cx="1073776" cy="1309782"/>
            <a:chOff x="0" y="0"/>
            <a:chExt cx="282805" cy="3449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2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415633" y="4539657"/>
            <a:ext cx="1073776" cy="1309782"/>
            <a:chOff x="0" y="0"/>
            <a:chExt cx="282805" cy="34496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3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499059" y="4539657"/>
            <a:ext cx="1073776" cy="1309782"/>
            <a:chOff x="0" y="0"/>
            <a:chExt cx="282805" cy="34496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4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582485" y="4539657"/>
            <a:ext cx="1073776" cy="1309782"/>
            <a:chOff x="0" y="0"/>
            <a:chExt cx="282805" cy="34496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5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665912" y="4539657"/>
            <a:ext cx="1073776" cy="1309782"/>
            <a:chOff x="0" y="0"/>
            <a:chExt cx="282805" cy="34496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6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3749338" y="4539657"/>
            <a:ext cx="1073776" cy="1309782"/>
            <a:chOff x="0" y="0"/>
            <a:chExt cx="282805" cy="34496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7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5832764" y="4539657"/>
            <a:ext cx="1073776" cy="1309782"/>
            <a:chOff x="0" y="0"/>
            <a:chExt cx="282805" cy="34496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8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2726890" y="6539763"/>
            <a:ext cx="228441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Prescription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2014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817902" y="6539763"/>
            <a:ext cx="228441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Réunion du SCoT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2021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893742" y="6539763"/>
            <a:ext cx="228441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Reprise révision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2023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078522" y="6539763"/>
            <a:ext cx="228441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Séminaire ZAN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juillet. 2023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144021" y="6539763"/>
            <a:ext cx="228441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Séminaire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juin. 2024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5428431" y="6539763"/>
            <a:ext cx="228441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Débat PAS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sept. 24</a:t>
            </a:r>
          </a:p>
          <a:p>
            <a:pPr algn="ctr">
              <a:lnSpc>
                <a:spcPts val="3000"/>
              </a:lnSpc>
            </a:pPr>
            <a:endParaRPr lang="en-US" sz="2500" b="1">
              <a:solidFill>
                <a:srgbClr val="000000"/>
              </a:solidFill>
              <a:latin typeface="Josefin Sans Bold"/>
              <a:ea typeface="Josefin Sans Bold"/>
              <a:cs typeface="Josefin Sans Bold"/>
              <a:sym typeface="Josefin Sans Bold"/>
            </a:endParaRPr>
          </a:p>
        </p:txBody>
      </p:sp>
      <p:grpSp>
        <p:nvGrpSpPr>
          <p:cNvPr id="33" name="Group 33"/>
          <p:cNvGrpSpPr/>
          <p:nvPr/>
        </p:nvGrpSpPr>
        <p:grpSpPr>
          <a:xfrm rot="-165379">
            <a:off x="3396445" y="835071"/>
            <a:ext cx="10483736" cy="1006281"/>
            <a:chOff x="0" y="0"/>
            <a:chExt cx="3831650" cy="367781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831650" cy="367781"/>
            </a:xfrm>
            <a:custGeom>
              <a:avLst/>
              <a:gdLst/>
              <a:ahLst/>
              <a:cxnLst/>
              <a:rect l="l" t="t" r="r" b="b"/>
              <a:pathLst>
                <a:path w="3831650" h="367781">
                  <a:moveTo>
                    <a:pt x="37662" y="0"/>
                  </a:moveTo>
                  <a:lnTo>
                    <a:pt x="3793988" y="0"/>
                  </a:lnTo>
                  <a:cubicBezTo>
                    <a:pt x="3814788" y="0"/>
                    <a:pt x="3831650" y="16862"/>
                    <a:pt x="3831650" y="37662"/>
                  </a:cubicBezTo>
                  <a:lnTo>
                    <a:pt x="3831650" y="330119"/>
                  </a:lnTo>
                  <a:cubicBezTo>
                    <a:pt x="3831650" y="350919"/>
                    <a:pt x="3814788" y="367781"/>
                    <a:pt x="3793988" y="367781"/>
                  </a:cubicBezTo>
                  <a:lnTo>
                    <a:pt x="37662" y="367781"/>
                  </a:lnTo>
                  <a:cubicBezTo>
                    <a:pt x="16862" y="367781"/>
                    <a:pt x="0" y="350919"/>
                    <a:pt x="0" y="330119"/>
                  </a:cubicBezTo>
                  <a:lnTo>
                    <a:pt x="0" y="37662"/>
                  </a:lnTo>
                  <a:cubicBezTo>
                    <a:pt x="0" y="16862"/>
                    <a:pt x="16862" y="0"/>
                    <a:pt x="37662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9525"/>
              <a:ext cx="3831650" cy="377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 rot="-157767">
            <a:off x="2888110" y="909769"/>
            <a:ext cx="11500406" cy="919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3"/>
              </a:lnSpc>
            </a:pPr>
            <a:r>
              <a:rPr lang="en-US" sz="6053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La révision du SCoT</a:t>
            </a:r>
          </a:p>
        </p:txBody>
      </p:sp>
      <p:grpSp>
        <p:nvGrpSpPr>
          <p:cNvPr id="37" name="Group 37"/>
          <p:cNvGrpSpPr/>
          <p:nvPr/>
        </p:nvGrpSpPr>
        <p:grpSpPr>
          <a:xfrm rot="30945">
            <a:off x="4041006" y="1847815"/>
            <a:ext cx="10254576" cy="846112"/>
            <a:chOff x="0" y="0"/>
            <a:chExt cx="4053975" cy="334496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4053975" cy="334496"/>
            </a:xfrm>
            <a:custGeom>
              <a:avLst/>
              <a:gdLst/>
              <a:ahLst/>
              <a:cxnLst/>
              <a:rect l="l" t="t" r="r" b="b"/>
              <a:pathLst>
                <a:path w="4053975" h="334496">
                  <a:moveTo>
                    <a:pt x="38504" y="0"/>
                  </a:moveTo>
                  <a:lnTo>
                    <a:pt x="4015471" y="0"/>
                  </a:lnTo>
                  <a:cubicBezTo>
                    <a:pt x="4025683" y="0"/>
                    <a:pt x="4035477" y="4057"/>
                    <a:pt x="4042697" y="11277"/>
                  </a:cubicBezTo>
                  <a:cubicBezTo>
                    <a:pt x="4049918" y="18498"/>
                    <a:pt x="4053975" y="28292"/>
                    <a:pt x="4053975" y="38504"/>
                  </a:cubicBezTo>
                  <a:lnTo>
                    <a:pt x="4053975" y="295993"/>
                  </a:lnTo>
                  <a:cubicBezTo>
                    <a:pt x="4053975" y="317258"/>
                    <a:pt x="4036736" y="334496"/>
                    <a:pt x="4015471" y="334496"/>
                  </a:cubicBezTo>
                  <a:lnTo>
                    <a:pt x="38504" y="334496"/>
                  </a:lnTo>
                  <a:cubicBezTo>
                    <a:pt x="28292" y="334496"/>
                    <a:pt x="18498" y="330440"/>
                    <a:pt x="11277" y="323219"/>
                  </a:cubicBezTo>
                  <a:cubicBezTo>
                    <a:pt x="4057" y="315998"/>
                    <a:pt x="0" y="306205"/>
                    <a:pt x="0" y="295993"/>
                  </a:cubicBezTo>
                  <a:lnTo>
                    <a:pt x="0" y="38504"/>
                  </a:lnTo>
                  <a:cubicBezTo>
                    <a:pt x="0" y="17239"/>
                    <a:pt x="17239" y="0"/>
                    <a:pt x="38504" y="0"/>
                  </a:cubicBezTo>
                  <a:close/>
                </a:path>
              </a:pathLst>
            </a:custGeom>
            <a:solidFill>
              <a:srgbClr val="F0B94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9525"/>
              <a:ext cx="4053975" cy="344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 rot="38556">
            <a:off x="3828050" y="1874558"/>
            <a:ext cx="10632115" cy="805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5"/>
              </a:lnSpc>
            </a:pPr>
            <a:r>
              <a:rPr lang="en-US" sz="5196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dans le temps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61817" y="6501663"/>
            <a:ext cx="2284410" cy="191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Approbation du premier SCoT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2010</a:t>
            </a:r>
          </a:p>
          <a:p>
            <a:pPr algn="ctr">
              <a:lnSpc>
                <a:spcPts val="3000"/>
              </a:lnSpc>
            </a:pPr>
            <a:endParaRPr lang="en-US" sz="2500" b="1">
              <a:solidFill>
                <a:srgbClr val="000000"/>
              </a:solidFill>
              <a:latin typeface="Josefin Sans Bold"/>
              <a:ea typeface="Josefin Sans Bold"/>
              <a:cs typeface="Josefin Sans Bold"/>
              <a:sym typeface="Josefin Sans Bold"/>
            </a:endParaRPr>
          </a:p>
        </p:txBody>
      </p:sp>
      <p:sp>
        <p:nvSpPr>
          <p:cNvPr id="42" name="Freeform 42"/>
          <p:cNvSpPr/>
          <p:nvPr/>
        </p:nvSpPr>
        <p:spPr>
          <a:xfrm>
            <a:off x="279498" y="8585243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8"/>
                </a:lnTo>
                <a:lnTo>
                  <a:pt x="0" y="1421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3" name="TextBox 43"/>
          <p:cNvSpPr txBox="1"/>
          <p:nvPr/>
        </p:nvSpPr>
        <p:spPr>
          <a:xfrm>
            <a:off x="11140302" y="6539763"/>
            <a:ext cx="228441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Elaboration 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du PAS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sep.2023</a:t>
            </a:r>
          </a:p>
        </p:txBody>
      </p:sp>
      <p:sp>
        <p:nvSpPr>
          <p:cNvPr id="44" name="Freeform 44"/>
          <p:cNvSpPr/>
          <p:nvPr/>
        </p:nvSpPr>
        <p:spPr>
          <a:xfrm>
            <a:off x="14642625" y="56466"/>
            <a:ext cx="3645375" cy="1745213"/>
          </a:xfrm>
          <a:custGeom>
            <a:avLst/>
            <a:gdLst/>
            <a:ahLst/>
            <a:cxnLst/>
            <a:rect l="l" t="t" r="r" b="b"/>
            <a:pathLst>
              <a:path w="3645375" h="1745213">
                <a:moveTo>
                  <a:pt x="0" y="0"/>
                </a:moveTo>
                <a:lnTo>
                  <a:pt x="3645375" y="0"/>
                </a:lnTo>
                <a:lnTo>
                  <a:pt x="3645375" y="1745213"/>
                </a:lnTo>
                <a:lnTo>
                  <a:pt x="0" y="17452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5" name="Freeform 45"/>
          <p:cNvSpPr/>
          <p:nvPr/>
        </p:nvSpPr>
        <p:spPr>
          <a:xfrm>
            <a:off x="16754236" y="8966243"/>
            <a:ext cx="1248957" cy="1040797"/>
          </a:xfrm>
          <a:custGeom>
            <a:avLst/>
            <a:gdLst/>
            <a:ahLst/>
            <a:cxnLst/>
            <a:rect l="l" t="t" r="r" b="b"/>
            <a:pathLst>
              <a:path w="1248957" h="1040797">
                <a:moveTo>
                  <a:pt x="0" y="0"/>
                </a:moveTo>
                <a:lnTo>
                  <a:pt x="1248957" y="0"/>
                </a:lnTo>
                <a:lnTo>
                  <a:pt x="1248957" y="1040798"/>
                </a:lnTo>
                <a:lnTo>
                  <a:pt x="0" y="10407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28" grpId="0"/>
      <p:bldP spid="29" grpId="0"/>
      <p:bldP spid="30" grpId="0"/>
      <p:bldP spid="31" grpId="0"/>
      <p:bldP spid="32" grpId="0"/>
      <p:bldP spid="41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41680" y="56466"/>
            <a:ext cx="3646320" cy="1745666"/>
          </a:xfrm>
          <a:custGeom>
            <a:avLst/>
            <a:gdLst/>
            <a:ahLst/>
            <a:cxnLst/>
            <a:rect l="l" t="t" r="r" b="b"/>
            <a:pathLst>
              <a:path w="3646320" h="1745666">
                <a:moveTo>
                  <a:pt x="0" y="0"/>
                </a:moveTo>
                <a:lnTo>
                  <a:pt x="3646320" y="0"/>
                </a:lnTo>
                <a:lnTo>
                  <a:pt x="3646320" y="1745666"/>
                </a:lnTo>
                <a:lnTo>
                  <a:pt x="0" y="17456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279498" y="8585243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8"/>
                </a:lnTo>
                <a:lnTo>
                  <a:pt x="0" y="14217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16515407" y="8767220"/>
            <a:ext cx="1487785" cy="1239821"/>
          </a:xfrm>
          <a:custGeom>
            <a:avLst/>
            <a:gdLst/>
            <a:ahLst/>
            <a:cxnLst/>
            <a:rect l="l" t="t" r="r" b="b"/>
            <a:pathLst>
              <a:path w="1487785" h="1239821">
                <a:moveTo>
                  <a:pt x="0" y="0"/>
                </a:moveTo>
                <a:lnTo>
                  <a:pt x="1487786" y="0"/>
                </a:lnTo>
                <a:lnTo>
                  <a:pt x="1487786" y="1239821"/>
                </a:lnTo>
                <a:lnTo>
                  <a:pt x="0" y="12398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10404270" y="3010531"/>
            <a:ext cx="6855030" cy="5141272"/>
          </a:xfrm>
          <a:custGeom>
            <a:avLst/>
            <a:gdLst/>
            <a:ahLst/>
            <a:cxnLst/>
            <a:rect l="l" t="t" r="r" b="b"/>
            <a:pathLst>
              <a:path w="6855030" h="5141272">
                <a:moveTo>
                  <a:pt x="0" y="0"/>
                </a:moveTo>
                <a:lnTo>
                  <a:pt x="6855030" y="0"/>
                </a:lnTo>
                <a:lnTo>
                  <a:pt x="6855030" y="5141272"/>
                </a:lnTo>
                <a:lnTo>
                  <a:pt x="0" y="51412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6" name="Group 6"/>
          <p:cNvGrpSpPr/>
          <p:nvPr/>
        </p:nvGrpSpPr>
        <p:grpSpPr>
          <a:xfrm>
            <a:off x="4716668" y="525559"/>
            <a:ext cx="8258853" cy="1006281"/>
            <a:chOff x="0" y="0"/>
            <a:chExt cx="3018489" cy="3677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18489" cy="367781"/>
            </a:xfrm>
            <a:custGeom>
              <a:avLst/>
              <a:gdLst/>
              <a:ahLst/>
              <a:cxnLst/>
              <a:rect l="l" t="t" r="r" b="b"/>
              <a:pathLst>
                <a:path w="3018489" h="367781">
                  <a:moveTo>
                    <a:pt x="47808" y="0"/>
                  </a:moveTo>
                  <a:lnTo>
                    <a:pt x="2970681" y="0"/>
                  </a:lnTo>
                  <a:cubicBezTo>
                    <a:pt x="2997084" y="0"/>
                    <a:pt x="3018489" y="21404"/>
                    <a:pt x="3018489" y="47808"/>
                  </a:cubicBezTo>
                  <a:lnTo>
                    <a:pt x="3018489" y="319973"/>
                  </a:lnTo>
                  <a:cubicBezTo>
                    <a:pt x="3018489" y="346377"/>
                    <a:pt x="2997084" y="367781"/>
                    <a:pt x="2970681" y="367781"/>
                  </a:cubicBezTo>
                  <a:lnTo>
                    <a:pt x="47808" y="367781"/>
                  </a:lnTo>
                  <a:cubicBezTo>
                    <a:pt x="21404" y="367781"/>
                    <a:pt x="0" y="346377"/>
                    <a:pt x="0" y="319973"/>
                  </a:cubicBezTo>
                  <a:lnTo>
                    <a:pt x="0" y="47808"/>
                  </a:lnTo>
                  <a:cubicBezTo>
                    <a:pt x="0" y="21404"/>
                    <a:pt x="21404" y="0"/>
                    <a:pt x="47808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3018489" cy="377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461648" y="1765305"/>
            <a:ext cx="8031583" cy="846112"/>
            <a:chOff x="0" y="0"/>
            <a:chExt cx="3175151" cy="33449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75152" cy="334496"/>
            </a:xfrm>
            <a:custGeom>
              <a:avLst/>
              <a:gdLst/>
              <a:ahLst/>
              <a:cxnLst/>
              <a:rect l="l" t="t" r="r" b="b"/>
              <a:pathLst>
                <a:path w="3175152" h="334496">
                  <a:moveTo>
                    <a:pt x="49161" y="0"/>
                  </a:moveTo>
                  <a:lnTo>
                    <a:pt x="3125991" y="0"/>
                  </a:lnTo>
                  <a:cubicBezTo>
                    <a:pt x="3153142" y="0"/>
                    <a:pt x="3175152" y="22010"/>
                    <a:pt x="3175152" y="49161"/>
                  </a:cubicBezTo>
                  <a:lnTo>
                    <a:pt x="3175152" y="285336"/>
                  </a:lnTo>
                  <a:cubicBezTo>
                    <a:pt x="3175152" y="312486"/>
                    <a:pt x="3153142" y="334496"/>
                    <a:pt x="3125991" y="334496"/>
                  </a:cubicBezTo>
                  <a:lnTo>
                    <a:pt x="49161" y="334496"/>
                  </a:lnTo>
                  <a:cubicBezTo>
                    <a:pt x="22010" y="334496"/>
                    <a:pt x="0" y="312486"/>
                    <a:pt x="0" y="285336"/>
                  </a:cubicBezTo>
                  <a:lnTo>
                    <a:pt x="0" y="49161"/>
                  </a:lnTo>
                  <a:cubicBezTo>
                    <a:pt x="0" y="22010"/>
                    <a:pt x="22010" y="0"/>
                    <a:pt x="49161" y="0"/>
                  </a:cubicBezTo>
                  <a:close/>
                </a:path>
              </a:pathLst>
            </a:custGeom>
            <a:solidFill>
              <a:srgbClr val="F0B94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3175151" cy="344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952500" y="3091591"/>
            <a:ext cx="1338486" cy="968729"/>
          </a:xfrm>
          <a:custGeom>
            <a:avLst/>
            <a:gdLst/>
            <a:ahLst/>
            <a:cxnLst/>
            <a:rect l="l" t="t" r="r" b="b"/>
            <a:pathLst>
              <a:path w="1338486" h="968729">
                <a:moveTo>
                  <a:pt x="0" y="0"/>
                </a:moveTo>
                <a:lnTo>
                  <a:pt x="1338486" y="0"/>
                </a:lnTo>
                <a:lnTo>
                  <a:pt x="1338486" y="968730"/>
                </a:lnTo>
                <a:lnTo>
                  <a:pt x="0" y="968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>
            <a:off x="952500" y="4927096"/>
            <a:ext cx="1338486" cy="968729"/>
          </a:xfrm>
          <a:custGeom>
            <a:avLst/>
            <a:gdLst/>
            <a:ahLst/>
            <a:cxnLst/>
            <a:rect l="l" t="t" r="r" b="b"/>
            <a:pathLst>
              <a:path w="1338486" h="968729">
                <a:moveTo>
                  <a:pt x="0" y="0"/>
                </a:moveTo>
                <a:lnTo>
                  <a:pt x="1338486" y="0"/>
                </a:lnTo>
                <a:lnTo>
                  <a:pt x="1338486" y="968729"/>
                </a:lnTo>
                <a:lnTo>
                  <a:pt x="0" y="968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/>
          <p:nvPr/>
        </p:nvSpPr>
        <p:spPr>
          <a:xfrm>
            <a:off x="952500" y="6762600"/>
            <a:ext cx="1338486" cy="968729"/>
          </a:xfrm>
          <a:custGeom>
            <a:avLst/>
            <a:gdLst/>
            <a:ahLst/>
            <a:cxnLst/>
            <a:rect l="l" t="t" r="r" b="b"/>
            <a:pathLst>
              <a:path w="1338486" h="968729">
                <a:moveTo>
                  <a:pt x="0" y="0"/>
                </a:moveTo>
                <a:lnTo>
                  <a:pt x="1338486" y="0"/>
                </a:lnTo>
                <a:lnTo>
                  <a:pt x="1338486" y="968729"/>
                </a:lnTo>
                <a:lnTo>
                  <a:pt x="0" y="968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Freeform 15"/>
          <p:cNvSpPr/>
          <p:nvPr/>
        </p:nvSpPr>
        <p:spPr>
          <a:xfrm>
            <a:off x="7838425" y="4956803"/>
            <a:ext cx="2130026" cy="1248727"/>
          </a:xfrm>
          <a:custGeom>
            <a:avLst/>
            <a:gdLst/>
            <a:ahLst/>
            <a:cxnLst/>
            <a:rect l="l" t="t" r="r" b="b"/>
            <a:pathLst>
              <a:path w="2130026" h="1248727">
                <a:moveTo>
                  <a:pt x="0" y="0"/>
                </a:moveTo>
                <a:lnTo>
                  <a:pt x="2130026" y="0"/>
                </a:lnTo>
                <a:lnTo>
                  <a:pt x="2130026" y="1248728"/>
                </a:lnTo>
                <a:lnTo>
                  <a:pt x="0" y="12487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TextBox 16"/>
          <p:cNvSpPr txBox="1"/>
          <p:nvPr/>
        </p:nvSpPr>
        <p:spPr>
          <a:xfrm>
            <a:off x="2141820" y="9807016"/>
            <a:ext cx="1430937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- Foire exposition - Salon de l’Habitat - </a:t>
            </a:r>
          </a:p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- Edition 2024 -  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165197" y="600236"/>
            <a:ext cx="11476483" cy="919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3"/>
              </a:lnSpc>
            </a:pPr>
            <a:r>
              <a:rPr lang="en-US" sz="6053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Débat sur le PAS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35526" y="1801793"/>
            <a:ext cx="3748163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35"/>
              </a:lnSpc>
            </a:pPr>
            <a:r>
              <a:rPr lang="en-US" sz="5196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juillet 2023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644214" y="3099993"/>
            <a:ext cx="5077923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Les </a:t>
            </a:r>
            <a:r>
              <a:rPr lang="en-US" sz="25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élus</a:t>
            </a: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du </a:t>
            </a:r>
            <a:r>
              <a:rPr lang="en-US" sz="25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comité</a:t>
            </a: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syndical se </a:t>
            </a:r>
            <a:r>
              <a:rPr lang="en-US" sz="25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sont</a:t>
            </a: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25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réuni</a:t>
            </a: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pour </a:t>
            </a:r>
            <a:r>
              <a:rPr lang="en-US" sz="25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débattre</a:t>
            </a: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sur les grands </a:t>
            </a:r>
            <a:r>
              <a:rPr lang="en-US" sz="25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enjeux</a:t>
            </a: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du </a:t>
            </a:r>
            <a:r>
              <a:rPr lang="en-US" sz="25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territoire</a:t>
            </a: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à </a:t>
            </a:r>
            <a:r>
              <a:rPr lang="en-US" sz="25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l’horizon</a:t>
            </a: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2050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00511" y="5350824"/>
            <a:ext cx="5632177" cy="441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8"/>
              </a:lnSpc>
              <a:spcBef>
                <a:spcPct val="0"/>
              </a:spcBef>
            </a:pPr>
            <a:r>
              <a:rPr lang="en-US" sz="2773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3 axes </a:t>
            </a:r>
            <a:r>
              <a:rPr lang="en-US" sz="2773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majeurs</a:t>
            </a:r>
            <a:r>
              <a:rPr lang="en-US" sz="2773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2773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fixés</a:t>
            </a:r>
            <a:endParaRPr lang="en-US" sz="2773" b="1">
              <a:solidFill>
                <a:srgbClr val="000000"/>
              </a:solidFill>
              <a:latin typeface="Josefin Sans Bold"/>
              <a:ea typeface="Josefin Sans Bold"/>
              <a:cs typeface="Josefin Sans Bold"/>
              <a:sym typeface="Josefin Sa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644214" y="6753075"/>
            <a:ext cx="5278949" cy="1593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  <a:spcBef>
                <a:spcPct val="0"/>
              </a:spcBef>
            </a:pPr>
            <a:r>
              <a:rPr lang="en-US" sz="25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Des </a:t>
            </a:r>
            <a:r>
              <a:rPr lang="en-US" sz="2599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éléments</a:t>
            </a:r>
            <a:r>
              <a:rPr lang="en-US" sz="25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2599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traduits</a:t>
            </a:r>
            <a:r>
              <a:rPr lang="en-US" sz="25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2599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prochainement</a:t>
            </a:r>
            <a:r>
              <a:rPr lang="en-US" sz="25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dans le Document </a:t>
            </a:r>
            <a:r>
              <a:rPr lang="en-US" sz="2599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d’Orientations</a:t>
            </a:r>
            <a:r>
              <a:rPr lang="en-US" sz="25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et </a:t>
            </a:r>
            <a:r>
              <a:rPr lang="en-US" sz="2599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d’Objectifs</a:t>
            </a:r>
            <a:r>
              <a:rPr lang="en-US" sz="25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(DOO)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23671" y="200744"/>
            <a:ext cx="4056940" cy="1942249"/>
          </a:xfrm>
          <a:custGeom>
            <a:avLst/>
            <a:gdLst/>
            <a:ahLst/>
            <a:cxnLst/>
            <a:rect l="l" t="t" r="r" b="b"/>
            <a:pathLst>
              <a:path w="4056940" h="1942249">
                <a:moveTo>
                  <a:pt x="0" y="0"/>
                </a:moveTo>
                <a:lnTo>
                  <a:pt x="4056941" y="0"/>
                </a:lnTo>
                <a:lnTo>
                  <a:pt x="4056941" y="1942249"/>
                </a:lnTo>
                <a:lnTo>
                  <a:pt x="0" y="1942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279498" y="8585243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8"/>
                </a:lnTo>
                <a:lnTo>
                  <a:pt x="0" y="14217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16621377" y="8808688"/>
            <a:ext cx="1666623" cy="1388853"/>
          </a:xfrm>
          <a:custGeom>
            <a:avLst/>
            <a:gdLst/>
            <a:ahLst/>
            <a:cxnLst/>
            <a:rect l="l" t="t" r="r" b="b"/>
            <a:pathLst>
              <a:path w="1666623" h="1388853">
                <a:moveTo>
                  <a:pt x="0" y="0"/>
                </a:moveTo>
                <a:lnTo>
                  <a:pt x="1666623" y="0"/>
                </a:lnTo>
                <a:lnTo>
                  <a:pt x="1666623" y="1388853"/>
                </a:lnTo>
                <a:lnTo>
                  <a:pt x="0" y="13888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/>
          <p:cNvGrpSpPr/>
          <p:nvPr/>
        </p:nvGrpSpPr>
        <p:grpSpPr>
          <a:xfrm rot="-165379">
            <a:off x="3396445" y="835071"/>
            <a:ext cx="10483736" cy="1006281"/>
            <a:chOff x="0" y="0"/>
            <a:chExt cx="3831650" cy="36778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31650" cy="367781"/>
            </a:xfrm>
            <a:custGeom>
              <a:avLst/>
              <a:gdLst/>
              <a:ahLst/>
              <a:cxnLst/>
              <a:rect l="l" t="t" r="r" b="b"/>
              <a:pathLst>
                <a:path w="3831650" h="367781">
                  <a:moveTo>
                    <a:pt x="37662" y="0"/>
                  </a:moveTo>
                  <a:lnTo>
                    <a:pt x="3793988" y="0"/>
                  </a:lnTo>
                  <a:cubicBezTo>
                    <a:pt x="3814788" y="0"/>
                    <a:pt x="3831650" y="16862"/>
                    <a:pt x="3831650" y="37662"/>
                  </a:cubicBezTo>
                  <a:lnTo>
                    <a:pt x="3831650" y="330119"/>
                  </a:lnTo>
                  <a:cubicBezTo>
                    <a:pt x="3831650" y="350919"/>
                    <a:pt x="3814788" y="367781"/>
                    <a:pt x="3793988" y="367781"/>
                  </a:cubicBezTo>
                  <a:lnTo>
                    <a:pt x="37662" y="367781"/>
                  </a:lnTo>
                  <a:cubicBezTo>
                    <a:pt x="16862" y="367781"/>
                    <a:pt x="0" y="350919"/>
                    <a:pt x="0" y="330119"/>
                  </a:cubicBezTo>
                  <a:lnTo>
                    <a:pt x="0" y="37662"/>
                  </a:lnTo>
                  <a:cubicBezTo>
                    <a:pt x="0" y="16862"/>
                    <a:pt x="16862" y="0"/>
                    <a:pt x="37662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3831650" cy="377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 rot="-157767">
            <a:off x="3079498" y="909769"/>
            <a:ext cx="11500406" cy="919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3"/>
              </a:lnSpc>
            </a:pPr>
            <a:r>
              <a:rPr lang="en-US" sz="6053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Les 3 axes </a:t>
            </a:r>
          </a:p>
        </p:txBody>
      </p:sp>
      <p:grpSp>
        <p:nvGrpSpPr>
          <p:cNvPr id="9" name="Group 9"/>
          <p:cNvGrpSpPr/>
          <p:nvPr/>
        </p:nvGrpSpPr>
        <p:grpSpPr>
          <a:xfrm rot="30945">
            <a:off x="3633470" y="1845980"/>
            <a:ext cx="10662120" cy="846112"/>
            <a:chOff x="0" y="0"/>
            <a:chExt cx="4215090" cy="33449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15090" cy="334496"/>
            </a:xfrm>
            <a:custGeom>
              <a:avLst/>
              <a:gdLst/>
              <a:ahLst/>
              <a:cxnLst/>
              <a:rect l="l" t="t" r="r" b="b"/>
              <a:pathLst>
                <a:path w="4215090" h="334496">
                  <a:moveTo>
                    <a:pt x="37032" y="0"/>
                  </a:moveTo>
                  <a:lnTo>
                    <a:pt x="4178059" y="0"/>
                  </a:lnTo>
                  <a:cubicBezTo>
                    <a:pt x="4198511" y="0"/>
                    <a:pt x="4215090" y="16580"/>
                    <a:pt x="4215090" y="37032"/>
                  </a:cubicBezTo>
                  <a:lnTo>
                    <a:pt x="4215090" y="297465"/>
                  </a:lnTo>
                  <a:cubicBezTo>
                    <a:pt x="4215090" y="307286"/>
                    <a:pt x="4211189" y="316705"/>
                    <a:pt x="4204244" y="323650"/>
                  </a:cubicBezTo>
                  <a:cubicBezTo>
                    <a:pt x="4197299" y="330595"/>
                    <a:pt x="4187880" y="334496"/>
                    <a:pt x="4178059" y="334496"/>
                  </a:cubicBezTo>
                  <a:lnTo>
                    <a:pt x="37032" y="334496"/>
                  </a:lnTo>
                  <a:cubicBezTo>
                    <a:pt x="27210" y="334496"/>
                    <a:pt x="17791" y="330595"/>
                    <a:pt x="10846" y="323650"/>
                  </a:cubicBezTo>
                  <a:cubicBezTo>
                    <a:pt x="3902" y="316705"/>
                    <a:pt x="0" y="307286"/>
                    <a:pt x="0" y="297465"/>
                  </a:cubicBezTo>
                  <a:lnTo>
                    <a:pt x="0" y="37032"/>
                  </a:lnTo>
                  <a:cubicBezTo>
                    <a:pt x="0" y="27210"/>
                    <a:pt x="3902" y="17791"/>
                    <a:pt x="10846" y="10846"/>
                  </a:cubicBezTo>
                  <a:cubicBezTo>
                    <a:pt x="17791" y="3902"/>
                    <a:pt x="27210" y="0"/>
                    <a:pt x="37032" y="0"/>
                  </a:cubicBezTo>
                  <a:close/>
                </a:path>
              </a:pathLst>
            </a:custGeom>
            <a:solidFill>
              <a:srgbClr val="F0B94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4215090" cy="344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24762" y="3577699"/>
            <a:ext cx="4169195" cy="2973206"/>
            <a:chOff x="0" y="0"/>
            <a:chExt cx="1412727" cy="10074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12727" cy="1007467"/>
            </a:xfrm>
            <a:custGeom>
              <a:avLst/>
              <a:gdLst/>
              <a:ahLst/>
              <a:cxnLst/>
              <a:rect l="l" t="t" r="r" b="b"/>
              <a:pathLst>
                <a:path w="1412727" h="1007467">
                  <a:moveTo>
                    <a:pt x="94704" y="0"/>
                  </a:moveTo>
                  <a:lnTo>
                    <a:pt x="1318023" y="0"/>
                  </a:lnTo>
                  <a:cubicBezTo>
                    <a:pt x="1343140" y="0"/>
                    <a:pt x="1367228" y="9978"/>
                    <a:pt x="1384989" y="27738"/>
                  </a:cubicBezTo>
                  <a:cubicBezTo>
                    <a:pt x="1402749" y="45498"/>
                    <a:pt x="1412727" y="69587"/>
                    <a:pt x="1412727" y="94704"/>
                  </a:cubicBezTo>
                  <a:lnTo>
                    <a:pt x="1412727" y="912764"/>
                  </a:lnTo>
                  <a:cubicBezTo>
                    <a:pt x="1412727" y="965067"/>
                    <a:pt x="1370327" y="1007467"/>
                    <a:pt x="1318023" y="1007467"/>
                  </a:cubicBezTo>
                  <a:lnTo>
                    <a:pt x="94704" y="1007467"/>
                  </a:lnTo>
                  <a:cubicBezTo>
                    <a:pt x="42400" y="1007467"/>
                    <a:pt x="0" y="965067"/>
                    <a:pt x="0" y="912764"/>
                  </a:cubicBezTo>
                  <a:lnTo>
                    <a:pt x="0" y="94704"/>
                  </a:lnTo>
                  <a:cubicBezTo>
                    <a:pt x="0" y="42400"/>
                    <a:pt x="42400" y="0"/>
                    <a:pt x="94704" y="0"/>
                  </a:cubicBezTo>
                  <a:close/>
                </a:path>
              </a:pathLst>
            </a:custGeom>
            <a:solidFill>
              <a:srgbClr val="21B3AB"/>
            </a:solidFill>
          </p:spPr>
          <p:txBody>
            <a:bodyPr/>
            <a:lstStyle/>
            <a:p>
              <a:endParaRPr lang="fr-FR" b="1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1412727" cy="1016992"/>
            </a:xfrm>
            <a:prstGeom prst="rect">
              <a:avLst/>
            </a:prstGeom>
          </p:spPr>
          <p:txBody>
            <a:bodyPr lIns="54793" tIns="54793" rIns="54793" bIns="54793" rtlCol="0" anchor="ctr"/>
            <a:lstStyle/>
            <a:p>
              <a:pPr algn="ctr">
                <a:lnSpc>
                  <a:spcPts val="2640"/>
                </a:lnSpc>
              </a:pPr>
              <a:endParaRPr b="1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163839" y="5346128"/>
            <a:ext cx="1064907" cy="1064907"/>
          </a:xfrm>
          <a:custGeom>
            <a:avLst/>
            <a:gdLst/>
            <a:ahLst/>
            <a:cxnLst/>
            <a:rect l="l" t="t" r="r" b="b"/>
            <a:pathLst>
              <a:path w="1064907" h="1064907">
                <a:moveTo>
                  <a:pt x="0" y="0"/>
                </a:moveTo>
                <a:lnTo>
                  <a:pt x="1064907" y="0"/>
                </a:lnTo>
                <a:lnTo>
                  <a:pt x="1064907" y="1064907"/>
                </a:lnTo>
                <a:lnTo>
                  <a:pt x="0" y="10649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 b="1"/>
          </a:p>
        </p:txBody>
      </p:sp>
      <p:sp>
        <p:nvSpPr>
          <p:cNvPr id="16" name="TextBox 16"/>
          <p:cNvSpPr txBox="1"/>
          <p:nvPr/>
        </p:nvSpPr>
        <p:spPr>
          <a:xfrm>
            <a:off x="426455" y="3861492"/>
            <a:ext cx="4539674" cy="1910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6"/>
              </a:lnSpc>
            </a:pPr>
            <a:r>
              <a:rPr lang="en-US" sz="2697" b="1">
                <a:solidFill>
                  <a:srgbClr val="141313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Axe 1 </a:t>
            </a:r>
          </a:p>
          <a:p>
            <a:pPr algn="ctr">
              <a:lnSpc>
                <a:spcPts val="3883"/>
              </a:lnSpc>
            </a:pPr>
            <a:r>
              <a:rPr lang="en-US" sz="3236" b="1">
                <a:solidFill>
                  <a:srgbClr val="FEFEFE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Un </a:t>
            </a:r>
            <a:r>
              <a:rPr lang="en-US" sz="3236" b="1" err="1">
                <a:solidFill>
                  <a:srgbClr val="FEFEFE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territoire</a:t>
            </a:r>
            <a:endParaRPr lang="en-US" sz="3236" b="1">
              <a:solidFill>
                <a:srgbClr val="FEFEFE"/>
              </a:solidFill>
              <a:latin typeface="Josefin Sans Bold"/>
              <a:ea typeface="Josefin Sans Bold"/>
              <a:cs typeface="Josefin Sans Bold"/>
              <a:sym typeface="Josefin Sans Bold"/>
            </a:endParaRPr>
          </a:p>
          <a:p>
            <a:pPr algn="ctr">
              <a:lnSpc>
                <a:spcPts val="3883"/>
              </a:lnSpc>
            </a:pPr>
            <a:r>
              <a:rPr lang="en-US" sz="3236" b="1" err="1">
                <a:solidFill>
                  <a:srgbClr val="FEFEFE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équilibré</a:t>
            </a:r>
            <a:r>
              <a:rPr lang="en-US" sz="3236" b="1">
                <a:solidFill>
                  <a:srgbClr val="FEFEFE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et durable </a:t>
            </a:r>
          </a:p>
          <a:p>
            <a:pPr algn="ctr">
              <a:lnSpc>
                <a:spcPts val="3883"/>
              </a:lnSpc>
            </a:pPr>
            <a:endParaRPr lang="en-US" sz="3236" b="1">
              <a:solidFill>
                <a:srgbClr val="FEFEFE"/>
              </a:solidFill>
              <a:latin typeface="Josefin Sans Bold"/>
              <a:ea typeface="Josefin Sans Bold"/>
              <a:cs typeface="Josefin Sans Bold"/>
              <a:sym typeface="Josefin Sans Bold"/>
            </a:endParaRPr>
          </a:p>
        </p:txBody>
      </p:sp>
      <p:sp>
        <p:nvSpPr>
          <p:cNvPr id="17" name="Freeform 17"/>
          <p:cNvSpPr/>
          <p:nvPr/>
        </p:nvSpPr>
        <p:spPr>
          <a:xfrm rot="-967851">
            <a:off x="4729341" y="3833307"/>
            <a:ext cx="2087998" cy="746459"/>
          </a:xfrm>
          <a:custGeom>
            <a:avLst/>
            <a:gdLst/>
            <a:ahLst/>
            <a:cxnLst/>
            <a:rect l="l" t="t" r="r" b="b"/>
            <a:pathLst>
              <a:path w="2087998" h="746459">
                <a:moveTo>
                  <a:pt x="0" y="0"/>
                </a:moveTo>
                <a:lnTo>
                  <a:pt x="2087999" y="0"/>
                </a:lnTo>
                <a:lnTo>
                  <a:pt x="2087999" y="746459"/>
                </a:lnTo>
                <a:lnTo>
                  <a:pt x="0" y="7464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8" name="Group 18"/>
          <p:cNvGrpSpPr/>
          <p:nvPr/>
        </p:nvGrpSpPr>
        <p:grpSpPr>
          <a:xfrm>
            <a:off x="13248341" y="3390900"/>
            <a:ext cx="4359339" cy="3307767"/>
            <a:chOff x="0" y="0"/>
            <a:chExt cx="5812452" cy="4410356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5812452" cy="4410356"/>
              <a:chOff x="0" y="0"/>
              <a:chExt cx="1475495" cy="1119572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475495" cy="1119572"/>
              </a:xfrm>
              <a:custGeom>
                <a:avLst/>
                <a:gdLst/>
                <a:ahLst/>
                <a:cxnLst/>
                <a:rect l="l" t="t" r="r" b="b"/>
                <a:pathLst>
                  <a:path w="1475495" h="1119572">
                    <a:moveTo>
                      <a:pt x="95709" y="0"/>
                    </a:moveTo>
                    <a:lnTo>
                      <a:pt x="1379786" y="0"/>
                    </a:lnTo>
                    <a:cubicBezTo>
                      <a:pt x="1405170" y="0"/>
                      <a:pt x="1429514" y="10084"/>
                      <a:pt x="1447463" y="28032"/>
                    </a:cubicBezTo>
                    <a:cubicBezTo>
                      <a:pt x="1465412" y="45981"/>
                      <a:pt x="1475495" y="70325"/>
                      <a:pt x="1475495" y="95709"/>
                    </a:cubicBezTo>
                    <a:lnTo>
                      <a:pt x="1475495" y="1023863"/>
                    </a:lnTo>
                    <a:cubicBezTo>
                      <a:pt x="1475495" y="1049247"/>
                      <a:pt x="1465412" y="1073591"/>
                      <a:pt x="1447463" y="1091540"/>
                    </a:cubicBezTo>
                    <a:cubicBezTo>
                      <a:pt x="1429514" y="1109489"/>
                      <a:pt x="1405170" y="1119572"/>
                      <a:pt x="1379786" y="1119572"/>
                    </a:cubicBezTo>
                    <a:lnTo>
                      <a:pt x="95709" y="1119572"/>
                    </a:lnTo>
                    <a:cubicBezTo>
                      <a:pt x="42850" y="1119572"/>
                      <a:pt x="0" y="1076722"/>
                      <a:pt x="0" y="1023863"/>
                    </a:cubicBezTo>
                    <a:lnTo>
                      <a:pt x="0" y="95709"/>
                    </a:lnTo>
                    <a:cubicBezTo>
                      <a:pt x="0" y="42850"/>
                      <a:pt x="42850" y="0"/>
                      <a:pt x="95709" y="0"/>
                    </a:cubicBezTo>
                    <a:close/>
                  </a:path>
                </a:pathLst>
              </a:custGeom>
              <a:solidFill>
                <a:srgbClr val="21B3AB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9525"/>
                <a:ext cx="1475495" cy="1129097"/>
              </a:xfrm>
              <a:prstGeom prst="rect">
                <a:avLst/>
              </a:prstGeom>
            </p:spPr>
            <p:txBody>
              <a:bodyPr lIns="51911" tIns="51911" rIns="51911" bIns="51911" rtlCol="0" anchor="ctr"/>
              <a:lstStyle/>
              <a:p>
                <a:pPr algn="ctr">
                  <a:lnSpc>
                    <a:spcPts val="2640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2296554" y="3070521"/>
              <a:ext cx="1339835" cy="1339835"/>
            </a:xfrm>
            <a:custGeom>
              <a:avLst/>
              <a:gdLst/>
              <a:ahLst/>
              <a:cxnLst/>
              <a:rect l="l" t="t" r="r" b="b"/>
              <a:pathLst>
                <a:path w="1339835" h="1339835">
                  <a:moveTo>
                    <a:pt x="0" y="0"/>
                  </a:moveTo>
                  <a:lnTo>
                    <a:pt x="1339835" y="0"/>
                  </a:lnTo>
                  <a:lnTo>
                    <a:pt x="1339835" y="1339835"/>
                  </a:lnTo>
                  <a:lnTo>
                    <a:pt x="0" y="1339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98862" y="341875"/>
              <a:ext cx="5414728" cy="33985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5"/>
                </a:lnSpc>
              </a:pPr>
              <a:r>
                <a:rPr lang="en-US" sz="2412" b="1">
                  <a:solidFill>
                    <a:srgbClr val="141313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Axe 3 </a:t>
              </a:r>
            </a:p>
            <a:p>
              <a:pPr algn="ctr">
                <a:lnSpc>
                  <a:spcPts val="3474"/>
                </a:lnSpc>
              </a:pPr>
              <a:r>
                <a:rPr lang="en-US" sz="2895" b="1">
                  <a:solidFill>
                    <a:srgbClr val="FEFEFE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Un territoire</a:t>
              </a:r>
            </a:p>
            <a:p>
              <a:pPr algn="ctr">
                <a:lnSpc>
                  <a:spcPts val="3474"/>
                </a:lnSpc>
              </a:pPr>
              <a:r>
                <a:rPr lang="en-US" sz="2895" b="1">
                  <a:solidFill>
                    <a:srgbClr val="FEFEFE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 qui œuvre au quotidien en faveur du bien vivre </a:t>
              </a:r>
            </a:p>
            <a:p>
              <a:pPr algn="ctr">
                <a:lnSpc>
                  <a:spcPts val="3474"/>
                </a:lnSpc>
              </a:pPr>
              <a:endParaRPr lang="en-US" sz="2895" b="1">
                <a:solidFill>
                  <a:srgbClr val="FEFEFE"/>
                </a:solidFill>
                <a:latin typeface="Josefin Sans Bold"/>
                <a:ea typeface="Josefin Sans Bold"/>
                <a:cs typeface="Josefin Sans Bold"/>
                <a:sym typeface="Josefin Sans Bold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885120" y="3359930"/>
            <a:ext cx="4295705" cy="3251683"/>
            <a:chOff x="0" y="0"/>
            <a:chExt cx="5727606" cy="4335577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5727606" cy="4335577"/>
              <a:chOff x="0" y="0"/>
              <a:chExt cx="1455595" cy="1101829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455595" cy="1101829"/>
              </a:xfrm>
              <a:custGeom>
                <a:avLst/>
                <a:gdLst/>
                <a:ahLst/>
                <a:cxnLst/>
                <a:rect l="l" t="t" r="r" b="b"/>
                <a:pathLst>
                  <a:path w="1455595" h="1101829">
                    <a:moveTo>
                      <a:pt x="91915" y="0"/>
                    </a:moveTo>
                    <a:lnTo>
                      <a:pt x="1363680" y="0"/>
                    </a:lnTo>
                    <a:cubicBezTo>
                      <a:pt x="1414443" y="0"/>
                      <a:pt x="1455595" y="41152"/>
                      <a:pt x="1455595" y="91915"/>
                    </a:cubicBezTo>
                    <a:lnTo>
                      <a:pt x="1455595" y="1009914"/>
                    </a:lnTo>
                    <a:cubicBezTo>
                      <a:pt x="1455595" y="1034292"/>
                      <a:pt x="1445911" y="1057671"/>
                      <a:pt x="1428673" y="1074908"/>
                    </a:cubicBezTo>
                    <a:cubicBezTo>
                      <a:pt x="1411436" y="1092145"/>
                      <a:pt x="1388057" y="1101829"/>
                      <a:pt x="1363680" y="1101829"/>
                    </a:cubicBezTo>
                    <a:lnTo>
                      <a:pt x="91915" y="1101829"/>
                    </a:lnTo>
                    <a:cubicBezTo>
                      <a:pt x="41152" y="1101829"/>
                      <a:pt x="0" y="1060677"/>
                      <a:pt x="0" y="1009914"/>
                    </a:cubicBezTo>
                    <a:lnTo>
                      <a:pt x="0" y="91915"/>
                    </a:lnTo>
                    <a:cubicBezTo>
                      <a:pt x="0" y="41152"/>
                      <a:pt x="41152" y="0"/>
                      <a:pt x="91915" y="0"/>
                    </a:cubicBezTo>
                    <a:close/>
                  </a:path>
                </a:pathLst>
              </a:custGeom>
              <a:solidFill>
                <a:srgbClr val="F0B947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9525"/>
                <a:ext cx="1455595" cy="1111354"/>
              </a:xfrm>
              <a:prstGeom prst="rect">
                <a:avLst/>
              </a:prstGeom>
            </p:spPr>
            <p:txBody>
              <a:bodyPr lIns="54793" tIns="54793" rIns="54793" bIns="54793" rtlCol="0" anchor="ctr"/>
              <a:lstStyle/>
              <a:p>
                <a:pPr algn="ctr">
                  <a:lnSpc>
                    <a:spcPts val="2640"/>
                  </a:lnSpc>
                </a:pPr>
                <a:endParaRPr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2170092" y="2560282"/>
              <a:ext cx="1401255" cy="1401255"/>
            </a:xfrm>
            <a:custGeom>
              <a:avLst/>
              <a:gdLst/>
              <a:ahLst/>
              <a:cxnLst/>
              <a:rect l="l" t="t" r="r" b="b"/>
              <a:pathLst>
                <a:path w="1401255" h="1401255">
                  <a:moveTo>
                    <a:pt x="0" y="0"/>
                  </a:moveTo>
                  <a:lnTo>
                    <a:pt x="1401255" y="0"/>
                  </a:lnTo>
                  <a:lnTo>
                    <a:pt x="1401255" y="1401254"/>
                  </a:lnTo>
                  <a:lnTo>
                    <a:pt x="0" y="1401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162956"/>
              <a:ext cx="5539403" cy="22960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62"/>
                </a:lnSpc>
              </a:pPr>
              <a:r>
                <a:rPr lang="en-US" sz="2468" b="1">
                  <a:solidFill>
                    <a:srgbClr val="141313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Axe 2</a:t>
              </a:r>
            </a:p>
            <a:p>
              <a:pPr algn="ctr">
                <a:lnSpc>
                  <a:spcPts val="3554"/>
                </a:lnSpc>
              </a:pPr>
              <a:r>
                <a:rPr lang="en-US" sz="2961" b="1">
                  <a:solidFill>
                    <a:srgbClr val="FEFEFE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Un </a:t>
              </a:r>
              <a:r>
                <a:rPr lang="en-US" sz="2961" b="1" err="1">
                  <a:solidFill>
                    <a:srgbClr val="FEFEFE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territoire</a:t>
              </a:r>
              <a:endParaRPr lang="en-US" sz="2961" b="1">
                <a:solidFill>
                  <a:srgbClr val="FEFEFE"/>
                </a:solidFill>
                <a:latin typeface="Josefin Sans Bold"/>
                <a:ea typeface="Josefin Sans Bold"/>
                <a:cs typeface="Josefin Sans Bold"/>
                <a:sym typeface="Josefin Sans Bold"/>
              </a:endParaRPr>
            </a:p>
            <a:p>
              <a:pPr algn="ctr">
                <a:lnSpc>
                  <a:spcPts val="3554"/>
                </a:lnSpc>
              </a:pPr>
              <a:r>
                <a:rPr lang="en-US" sz="2961" b="1">
                  <a:solidFill>
                    <a:srgbClr val="FEFEFE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de </a:t>
              </a:r>
              <a:r>
                <a:rPr lang="en-US" sz="2961" b="1" err="1">
                  <a:solidFill>
                    <a:srgbClr val="FEFEFE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coopération</a:t>
              </a:r>
              <a:r>
                <a:rPr lang="en-US" sz="2961" b="1">
                  <a:solidFill>
                    <a:srgbClr val="FEFEFE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 et de </a:t>
              </a:r>
              <a:r>
                <a:rPr lang="en-US" sz="2961" b="1" err="1">
                  <a:solidFill>
                    <a:srgbClr val="FEFEFE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complémentarité</a:t>
              </a:r>
              <a:endParaRPr lang="en-US" sz="2961" b="1">
                <a:solidFill>
                  <a:srgbClr val="FEFEFE"/>
                </a:solidFill>
                <a:latin typeface="Josefin Sans Bold"/>
                <a:ea typeface="Josefin Sans Bold"/>
                <a:cs typeface="Josefin Sans Bold"/>
                <a:sym typeface="Josefin Sans Bold"/>
              </a:endParaRPr>
            </a:p>
          </p:txBody>
        </p:sp>
      </p:grpSp>
      <p:sp>
        <p:nvSpPr>
          <p:cNvPr id="30" name="Freeform 30"/>
          <p:cNvSpPr/>
          <p:nvPr/>
        </p:nvSpPr>
        <p:spPr>
          <a:xfrm rot="-113810">
            <a:off x="11170584" y="3768038"/>
            <a:ext cx="2087998" cy="746459"/>
          </a:xfrm>
          <a:custGeom>
            <a:avLst/>
            <a:gdLst/>
            <a:ahLst/>
            <a:cxnLst/>
            <a:rect l="l" t="t" r="r" b="b"/>
            <a:pathLst>
              <a:path w="2087998" h="746459">
                <a:moveTo>
                  <a:pt x="0" y="0"/>
                </a:moveTo>
                <a:lnTo>
                  <a:pt x="2087999" y="0"/>
                </a:lnTo>
                <a:lnTo>
                  <a:pt x="2087999" y="746459"/>
                </a:lnTo>
                <a:lnTo>
                  <a:pt x="0" y="7464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1" name="Freeform 31"/>
          <p:cNvSpPr/>
          <p:nvPr/>
        </p:nvSpPr>
        <p:spPr>
          <a:xfrm rot="3514347">
            <a:off x="11990550" y="6267959"/>
            <a:ext cx="1240650" cy="3892236"/>
          </a:xfrm>
          <a:custGeom>
            <a:avLst/>
            <a:gdLst/>
            <a:ahLst/>
            <a:cxnLst/>
            <a:rect l="l" t="t" r="r" b="b"/>
            <a:pathLst>
              <a:path w="1240650" h="3892236">
                <a:moveTo>
                  <a:pt x="0" y="0"/>
                </a:moveTo>
                <a:lnTo>
                  <a:pt x="1240650" y="0"/>
                </a:lnTo>
                <a:lnTo>
                  <a:pt x="1240650" y="3892236"/>
                </a:lnTo>
                <a:lnTo>
                  <a:pt x="0" y="38922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454069" y="8069102"/>
            <a:ext cx="1379862" cy="1379862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2141820" y="9807016"/>
            <a:ext cx="1430937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-Foire exposition -  Salon de l’Habitat - </a:t>
            </a:r>
          </a:p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- Edition 2024 -   </a:t>
            </a:r>
          </a:p>
        </p:txBody>
      </p:sp>
      <p:sp>
        <p:nvSpPr>
          <p:cNvPr id="34" name="TextBox 34"/>
          <p:cNvSpPr txBox="1"/>
          <p:nvPr/>
        </p:nvSpPr>
        <p:spPr>
          <a:xfrm rot="38556">
            <a:off x="3770602" y="1847482"/>
            <a:ext cx="10524846" cy="743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19"/>
              </a:lnSpc>
            </a:pPr>
            <a:r>
              <a:rPr lang="en-US" sz="4849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pour l’avenir du Pays de Fougères</a:t>
            </a:r>
          </a:p>
        </p:txBody>
      </p:sp>
      <p:sp>
        <p:nvSpPr>
          <p:cNvPr id="35" name="Freeform 35"/>
          <p:cNvSpPr/>
          <p:nvPr/>
        </p:nvSpPr>
        <p:spPr>
          <a:xfrm rot="6649914">
            <a:off x="5007792" y="6324540"/>
            <a:ext cx="1204579" cy="3779073"/>
          </a:xfrm>
          <a:custGeom>
            <a:avLst/>
            <a:gdLst/>
            <a:ahLst/>
            <a:cxnLst/>
            <a:rect l="l" t="t" r="r" b="b"/>
            <a:pathLst>
              <a:path w="1204579" h="3779073">
                <a:moveTo>
                  <a:pt x="0" y="0"/>
                </a:moveTo>
                <a:lnTo>
                  <a:pt x="1204579" y="0"/>
                </a:lnTo>
                <a:lnTo>
                  <a:pt x="1204579" y="3779073"/>
                </a:lnTo>
                <a:lnTo>
                  <a:pt x="0" y="37790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30" grpId="0" animBg="1"/>
      <p:bldP spid="31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04659" y="245117"/>
            <a:ext cx="4099294" cy="1962525"/>
          </a:xfrm>
          <a:custGeom>
            <a:avLst/>
            <a:gdLst/>
            <a:ahLst/>
            <a:cxnLst/>
            <a:rect l="l" t="t" r="r" b="b"/>
            <a:pathLst>
              <a:path w="4099294" h="1962525">
                <a:moveTo>
                  <a:pt x="0" y="0"/>
                </a:moveTo>
                <a:lnTo>
                  <a:pt x="4099294" y="0"/>
                </a:lnTo>
                <a:lnTo>
                  <a:pt x="4099294" y="1962525"/>
                </a:lnTo>
                <a:lnTo>
                  <a:pt x="0" y="1962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3758960" y="4387336"/>
            <a:ext cx="12295346" cy="1028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Un territoire équilibré et durable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41820" y="9807016"/>
            <a:ext cx="1430937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-Foire exposition - Salon de l’Habitat - </a:t>
            </a:r>
          </a:p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- Edition 2024 -   </a:t>
            </a:r>
          </a:p>
        </p:txBody>
      </p:sp>
      <p:sp>
        <p:nvSpPr>
          <p:cNvPr id="5" name="Freeform 5"/>
          <p:cNvSpPr/>
          <p:nvPr/>
        </p:nvSpPr>
        <p:spPr>
          <a:xfrm>
            <a:off x="279498" y="8585243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8"/>
                </a:lnTo>
                <a:lnTo>
                  <a:pt x="0" y="14217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6515407" y="8767220"/>
            <a:ext cx="1487785" cy="1239821"/>
          </a:xfrm>
          <a:custGeom>
            <a:avLst/>
            <a:gdLst/>
            <a:ahLst/>
            <a:cxnLst/>
            <a:rect l="l" t="t" r="r" b="b"/>
            <a:pathLst>
              <a:path w="1487785" h="1239821">
                <a:moveTo>
                  <a:pt x="0" y="0"/>
                </a:moveTo>
                <a:lnTo>
                  <a:pt x="1487786" y="0"/>
                </a:lnTo>
                <a:lnTo>
                  <a:pt x="1487786" y="1239821"/>
                </a:lnTo>
                <a:lnTo>
                  <a:pt x="0" y="12398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2141820" y="2356998"/>
            <a:ext cx="1053595" cy="4123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58"/>
              </a:lnSpc>
            </a:pPr>
            <a:r>
              <a:rPr lang="en-US" sz="24113" b="1">
                <a:solidFill>
                  <a:srgbClr val="00646E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46068" y="115810"/>
            <a:ext cx="3841932" cy="1839314"/>
          </a:xfrm>
          <a:custGeom>
            <a:avLst/>
            <a:gdLst/>
            <a:ahLst/>
            <a:cxnLst/>
            <a:rect l="l" t="t" r="r" b="b"/>
            <a:pathLst>
              <a:path w="3841932" h="1839314">
                <a:moveTo>
                  <a:pt x="0" y="0"/>
                </a:moveTo>
                <a:lnTo>
                  <a:pt x="3841932" y="0"/>
                </a:lnTo>
                <a:lnTo>
                  <a:pt x="3841932" y="1839314"/>
                </a:lnTo>
                <a:lnTo>
                  <a:pt x="0" y="18393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6412305" y="717803"/>
            <a:ext cx="601444" cy="621793"/>
          </a:xfrm>
          <a:custGeom>
            <a:avLst/>
            <a:gdLst/>
            <a:ahLst/>
            <a:cxnLst/>
            <a:rect l="l" t="t" r="r" b="b"/>
            <a:pathLst>
              <a:path w="601444" h="621793">
                <a:moveTo>
                  <a:pt x="0" y="0"/>
                </a:moveTo>
                <a:lnTo>
                  <a:pt x="601444" y="0"/>
                </a:lnTo>
                <a:lnTo>
                  <a:pt x="601444" y="621794"/>
                </a:lnTo>
                <a:lnTo>
                  <a:pt x="0" y="6217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966246" y="2563528"/>
            <a:ext cx="1097981" cy="1097981"/>
          </a:xfrm>
          <a:custGeom>
            <a:avLst/>
            <a:gdLst/>
            <a:ahLst/>
            <a:cxnLst/>
            <a:rect l="l" t="t" r="r" b="b"/>
            <a:pathLst>
              <a:path w="1097981" h="1097981">
                <a:moveTo>
                  <a:pt x="0" y="0"/>
                </a:moveTo>
                <a:lnTo>
                  <a:pt x="1097982" y="0"/>
                </a:lnTo>
                <a:lnTo>
                  <a:pt x="1097982" y="1097981"/>
                </a:lnTo>
                <a:lnTo>
                  <a:pt x="0" y="10979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1148039" y="5257688"/>
            <a:ext cx="916189" cy="916189"/>
          </a:xfrm>
          <a:custGeom>
            <a:avLst/>
            <a:gdLst/>
            <a:ahLst/>
            <a:cxnLst/>
            <a:rect l="l" t="t" r="r" b="b"/>
            <a:pathLst>
              <a:path w="916189" h="916189">
                <a:moveTo>
                  <a:pt x="0" y="0"/>
                </a:moveTo>
                <a:lnTo>
                  <a:pt x="916189" y="0"/>
                </a:lnTo>
                <a:lnTo>
                  <a:pt x="916189" y="916188"/>
                </a:lnTo>
                <a:lnTo>
                  <a:pt x="0" y="9161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906308" y="4061559"/>
            <a:ext cx="1415975" cy="816116"/>
          </a:xfrm>
          <a:custGeom>
            <a:avLst/>
            <a:gdLst/>
            <a:ahLst/>
            <a:cxnLst/>
            <a:rect l="l" t="t" r="r" b="b"/>
            <a:pathLst>
              <a:path w="1415975" h="816116">
                <a:moveTo>
                  <a:pt x="0" y="0"/>
                </a:moveTo>
                <a:lnTo>
                  <a:pt x="1415975" y="0"/>
                </a:lnTo>
                <a:lnTo>
                  <a:pt x="1415975" y="816117"/>
                </a:lnTo>
                <a:lnTo>
                  <a:pt x="0" y="8161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946051" y="6523735"/>
            <a:ext cx="1320165" cy="1320165"/>
          </a:xfrm>
          <a:custGeom>
            <a:avLst/>
            <a:gdLst/>
            <a:ahLst/>
            <a:cxnLst/>
            <a:rect l="l" t="t" r="r" b="b"/>
            <a:pathLst>
              <a:path w="1320165" h="1320165">
                <a:moveTo>
                  <a:pt x="0" y="0"/>
                </a:moveTo>
                <a:lnTo>
                  <a:pt x="1320165" y="0"/>
                </a:lnTo>
                <a:lnTo>
                  <a:pt x="1320165" y="1320165"/>
                </a:lnTo>
                <a:lnTo>
                  <a:pt x="0" y="13201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1072967" y="8196325"/>
            <a:ext cx="1082658" cy="1082658"/>
          </a:xfrm>
          <a:custGeom>
            <a:avLst/>
            <a:gdLst/>
            <a:ahLst/>
            <a:cxnLst/>
            <a:rect l="l" t="t" r="r" b="b"/>
            <a:pathLst>
              <a:path w="1082658" h="1082658">
                <a:moveTo>
                  <a:pt x="0" y="0"/>
                </a:moveTo>
                <a:lnTo>
                  <a:pt x="1082658" y="0"/>
                </a:lnTo>
                <a:lnTo>
                  <a:pt x="1082658" y="1082658"/>
                </a:lnTo>
                <a:lnTo>
                  <a:pt x="0" y="10826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-84285" y="8865203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7"/>
                </a:lnTo>
                <a:lnTo>
                  <a:pt x="0" y="142179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16515407" y="8767220"/>
            <a:ext cx="1487785" cy="1239821"/>
          </a:xfrm>
          <a:custGeom>
            <a:avLst/>
            <a:gdLst/>
            <a:ahLst/>
            <a:cxnLst/>
            <a:rect l="l" t="t" r="r" b="b"/>
            <a:pathLst>
              <a:path w="1487785" h="1239821">
                <a:moveTo>
                  <a:pt x="0" y="0"/>
                </a:moveTo>
                <a:lnTo>
                  <a:pt x="1487786" y="0"/>
                </a:lnTo>
                <a:lnTo>
                  <a:pt x="1487786" y="1239821"/>
                </a:lnTo>
                <a:lnTo>
                  <a:pt x="0" y="123982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6764502" y="2121054"/>
            <a:ext cx="4390523" cy="466506"/>
          </a:xfrm>
          <a:custGeom>
            <a:avLst/>
            <a:gdLst/>
            <a:ahLst/>
            <a:cxnLst/>
            <a:rect l="l" t="t" r="r" b="b"/>
            <a:pathLst>
              <a:path w="4390523" h="466506">
                <a:moveTo>
                  <a:pt x="0" y="0"/>
                </a:moveTo>
                <a:lnTo>
                  <a:pt x="4390523" y="0"/>
                </a:lnTo>
                <a:lnTo>
                  <a:pt x="4390523" y="466506"/>
                </a:lnTo>
                <a:lnTo>
                  <a:pt x="0" y="46650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49849" t="-321821" r="-60960" b="-32219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1165586" y="632078"/>
            <a:ext cx="15839396" cy="224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00646E"/>
                </a:solidFill>
                <a:latin typeface="Josefin Sans"/>
                <a:ea typeface="Josefin Sans"/>
                <a:cs typeface="Josefin Sans"/>
                <a:sym typeface="Josefin Sans"/>
              </a:rPr>
              <a:t>Orientation n°1 </a:t>
            </a:r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4199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Réduire</a:t>
            </a:r>
            <a:r>
              <a:rPr lang="en-US" sz="41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les </a:t>
            </a:r>
            <a:r>
              <a:rPr lang="en-US" sz="4199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consommations</a:t>
            </a:r>
            <a:r>
              <a:rPr lang="en-US" sz="41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4199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énergétiques</a:t>
            </a:r>
            <a:r>
              <a:rPr lang="en-US" sz="41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dans le </a:t>
            </a:r>
            <a:r>
              <a:rPr lang="en-US" sz="4199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domaine</a:t>
            </a:r>
            <a:r>
              <a:rPr lang="en-US" sz="41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des transports, de </a:t>
            </a:r>
            <a:r>
              <a:rPr lang="en-US" sz="4199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l’habitat</a:t>
            </a:r>
            <a:r>
              <a:rPr lang="en-US" sz="41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et des </a:t>
            </a:r>
            <a:r>
              <a:rPr lang="en-US" sz="4199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activités</a:t>
            </a:r>
            <a:r>
              <a:rPr lang="en-US" sz="41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41820" y="9807016"/>
            <a:ext cx="1430937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-Foire exposition -  Salon de l’Habitat - </a:t>
            </a:r>
          </a:p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- Edition 2024 - 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98943" y="3186804"/>
            <a:ext cx="1252164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Réduction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des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consommations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énergétiques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98943" y="4301786"/>
            <a:ext cx="1252164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Mobilités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décarbonées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98943" y="5621629"/>
            <a:ext cx="1252164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Accélération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des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rénovations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énergétiques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698943" y="7075274"/>
            <a:ext cx="1252164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Diversification des modes de production des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énergies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renouvelables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698943" y="8499529"/>
            <a:ext cx="13476546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Mutualisation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des infrastructures et des réseaux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d’énergies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renouvelables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 </a:t>
            </a:r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50294" y="337903"/>
            <a:ext cx="3637706" cy="1741542"/>
          </a:xfrm>
          <a:custGeom>
            <a:avLst/>
            <a:gdLst/>
            <a:ahLst/>
            <a:cxnLst/>
            <a:rect l="l" t="t" r="r" b="b"/>
            <a:pathLst>
              <a:path w="3637706" h="1741542">
                <a:moveTo>
                  <a:pt x="0" y="0"/>
                </a:moveTo>
                <a:lnTo>
                  <a:pt x="3637706" y="0"/>
                </a:lnTo>
                <a:lnTo>
                  <a:pt x="3637706" y="1741542"/>
                </a:lnTo>
                <a:lnTo>
                  <a:pt x="0" y="1741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6101300" y="406907"/>
            <a:ext cx="601444" cy="621793"/>
          </a:xfrm>
          <a:custGeom>
            <a:avLst/>
            <a:gdLst/>
            <a:ahLst/>
            <a:cxnLst/>
            <a:rect l="l" t="t" r="r" b="b"/>
            <a:pathLst>
              <a:path w="601444" h="621793">
                <a:moveTo>
                  <a:pt x="0" y="0"/>
                </a:moveTo>
                <a:lnTo>
                  <a:pt x="601444" y="0"/>
                </a:lnTo>
                <a:lnTo>
                  <a:pt x="601444" y="621793"/>
                </a:lnTo>
                <a:lnTo>
                  <a:pt x="0" y="6217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2141445" y="2492030"/>
            <a:ext cx="805187" cy="1088091"/>
          </a:xfrm>
          <a:custGeom>
            <a:avLst/>
            <a:gdLst/>
            <a:ahLst/>
            <a:cxnLst/>
            <a:rect l="l" t="t" r="r" b="b"/>
            <a:pathLst>
              <a:path w="805187" h="1088091">
                <a:moveTo>
                  <a:pt x="0" y="0"/>
                </a:moveTo>
                <a:lnTo>
                  <a:pt x="805188" y="0"/>
                </a:lnTo>
                <a:lnTo>
                  <a:pt x="805188" y="1088091"/>
                </a:lnTo>
                <a:lnTo>
                  <a:pt x="0" y="10880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1911010" y="7112623"/>
            <a:ext cx="1266057" cy="1263562"/>
          </a:xfrm>
          <a:custGeom>
            <a:avLst/>
            <a:gdLst/>
            <a:ahLst/>
            <a:cxnLst/>
            <a:rect l="l" t="t" r="r" b="b"/>
            <a:pathLst>
              <a:path w="1266057" h="1263562">
                <a:moveTo>
                  <a:pt x="0" y="0"/>
                </a:moveTo>
                <a:lnTo>
                  <a:pt x="1266057" y="0"/>
                </a:lnTo>
                <a:lnTo>
                  <a:pt x="1266057" y="1263562"/>
                </a:lnTo>
                <a:lnTo>
                  <a:pt x="0" y="12635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956421" y="8799512"/>
            <a:ext cx="1175235" cy="1175235"/>
          </a:xfrm>
          <a:custGeom>
            <a:avLst/>
            <a:gdLst/>
            <a:ahLst/>
            <a:cxnLst/>
            <a:rect l="l" t="t" r="r" b="b"/>
            <a:pathLst>
              <a:path w="1175235" h="1175235">
                <a:moveTo>
                  <a:pt x="0" y="0"/>
                </a:moveTo>
                <a:lnTo>
                  <a:pt x="1175236" y="0"/>
                </a:lnTo>
                <a:lnTo>
                  <a:pt x="1175236" y="1175236"/>
                </a:lnTo>
                <a:lnTo>
                  <a:pt x="0" y="117523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16515407" y="8767220"/>
            <a:ext cx="1487785" cy="1239821"/>
          </a:xfrm>
          <a:custGeom>
            <a:avLst/>
            <a:gdLst/>
            <a:ahLst/>
            <a:cxnLst/>
            <a:rect l="l" t="t" r="r" b="b"/>
            <a:pathLst>
              <a:path w="1487785" h="1239821">
                <a:moveTo>
                  <a:pt x="0" y="0"/>
                </a:moveTo>
                <a:lnTo>
                  <a:pt x="1487786" y="0"/>
                </a:lnTo>
                <a:lnTo>
                  <a:pt x="1487786" y="1239821"/>
                </a:lnTo>
                <a:lnTo>
                  <a:pt x="0" y="123982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0" y="8870796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7"/>
                </a:lnTo>
                <a:lnTo>
                  <a:pt x="0" y="142179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6764502" y="2121054"/>
            <a:ext cx="4390523" cy="466506"/>
          </a:xfrm>
          <a:custGeom>
            <a:avLst/>
            <a:gdLst/>
            <a:ahLst/>
            <a:cxnLst/>
            <a:rect l="l" t="t" r="r" b="b"/>
            <a:pathLst>
              <a:path w="4390523" h="466506">
                <a:moveTo>
                  <a:pt x="0" y="0"/>
                </a:moveTo>
                <a:lnTo>
                  <a:pt x="4390523" y="0"/>
                </a:lnTo>
                <a:lnTo>
                  <a:pt x="4390523" y="466506"/>
                </a:lnTo>
                <a:lnTo>
                  <a:pt x="0" y="46650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49849" t="-321821" r="-60960" b="-32219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2074532" y="4203482"/>
            <a:ext cx="939012" cy="939012"/>
          </a:xfrm>
          <a:custGeom>
            <a:avLst/>
            <a:gdLst/>
            <a:ahLst/>
            <a:cxnLst/>
            <a:rect l="l" t="t" r="r" b="b"/>
            <a:pathLst>
              <a:path w="939012" h="939012">
                <a:moveTo>
                  <a:pt x="0" y="0"/>
                </a:moveTo>
                <a:lnTo>
                  <a:pt x="939012" y="0"/>
                </a:lnTo>
                <a:lnTo>
                  <a:pt x="939012" y="939012"/>
                </a:lnTo>
                <a:lnTo>
                  <a:pt x="0" y="93901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974318" y="5634313"/>
            <a:ext cx="1139440" cy="1139440"/>
          </a:xfrm>
          <a:custGeom>
            <a:avLst/>
            <a:gdLst/>
            <a:ahLst/>
            <a:cxnLst/>
            <a:rect l="l" t="t" r="r" b="b"/>
            <a:pathLst>
              <a:path w="1139440" h="1139440">
                <a:moveTo>
                  <a:pt x="0" y="0"/>
                </a:moveTo>
                <a:lnTo>
                  <a:pt x="1139440" y="0"/>
                </a:lnTo>
                <a:lnTo>
                  <a:pt x="1139440" y="1139439"/>
                </a:lnTo>
                <a:lnTo>
                  <a:pt x="0" y="113943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2141820" y="9807016"/>
            <a:ext cx="1430937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Foire exposition - Salon de l’Habitat - </a:t>
            </a:r>
          </a:p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- Edition 2024 -  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9393" y="321182"/>
            <a:ext cx="15839396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00646E"/>
                </a:solidFill>
                <a:latin typeface="Josefin Sans"/>
                <a:ea typeface="Josefin Sans"/>
                <a:cs typeface="Josefin Sans"/>
                <a:sym typeface="Josefin Sans"/>
              </a:rPr>
              <a:t>Orientation n°2 </a:t>
            </a:r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Préserver et sécuriser la ressource en eau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69889" y="4656957"/>
            <a:ext cx="1252164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Protection des milieux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aquatiques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69889" y="2797951"/>
            <a:ext cx="1252164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Déclinaison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des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objectifs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du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Schéma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d’Aménagement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et de Gestion des eaux (SAGE) et du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Schéma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Directeur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d’Aménagement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et de Gestion des Eaux (SDAGE)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69889" y="5976558"/>
            <a:ext cx="1252164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Approvisionnement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durable de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l’eau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potable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69889" y="7523110"/>
            <a:ext cx="1252164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Optimisation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 la gestion quantitative de la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ressource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en eau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569889" y="8941872"/>
            <a:ext cx="1252164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Dimensionner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les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projets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développement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à la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ressource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disponible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5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7364" y="5016892"/>
            <a:ext cx="14652287" cy="319686"/>
          </a:xfrm>
          <a:custGeom>
            <a:avLst/>
            <a:gdLst/>
            <a:ahLst/>
            <a:cxnLst/>
            <a:rect l="l" t="t" r="r" b="b"/>
            <a:pathLst>
              <a:path w="14652287" h="319686">
                <a:moveTo>
                  <a:pt x="0" y="0"/>
                </a:moveTo>
                <a:lnTo>
                  <a:pt x="14652288" y="0"/>
                </a:lnTo>
                <a:lnTo>
                  <a:pt x="14652288" y="319687"/>
                </a:lnTo>
                <a:lnTo>
                  <a:pt x="0" y="3196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250505" y="4539657"/>
            <a:ext cx="1073776" cy="1309782"/>
            <a:chOff x="0" y="0"/>
            <a:chExt cx="282805" cy="344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1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332207" y="4539657"/>
            <a:ext cx="1073776" cy="1309782"/>
            <a:chOff x="0" y="0"/>
            <a:chExt cx="282805" cy="3449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2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548313" y="4470526"/>
            <a:ext cx="1073776" cy="1345947"/>
            <a:chOff x="0" y="-9525"/>
            <a:chExt cx="282805" cy="35448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3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 rot="-165379">
            <a:off x="3396445" y="835071"/>
            <a:ext cx="10483736" cy="1006281"/>
            <a:chOff x="0" y="0"/>
            <a:chExt cx="3831650" cy="36778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31650" cy="367781"/>
            </a:xfrm>
            <a:custGeom>
              <a:avLst/>
              <a:gdLst/>
              <a:ahLst/>
              <a:cxnLst/>
              <a:rect l="l" t="t" r="r" b="b"/>
              <a:pathLst>
                <a:path w="3831650" h="367781">
                  <a:moveTo>
                    <a:pt x="37662" y="0"/>
                  </a:moveTo>
                  <a:lnTo>
                    <a:pt x="3793988" y="0"/>
                  </a:lnTo>
                  <a:cubicBezTo>
                    <a:pt x="3814788" y="0"/>
                    <a:pt x="3831650" y="16862"/>
                    <a:pt x="3831650" y="37662"/>
                  </a:cubicBezTo>
                  <a:lnTo>
                    <a:pt x="3831650" y="330119"/>
                  </a:lnTo>
                  <a:cubicBezTo>
                    <a:pt x="3831650" y="350919"/>
                    <a:pt x="3814788" y="367781"/>
                    <a:pt x="3793988" y="367781"/>
                  </a:cubicBezTo>
                  <a:lnTo>
                    <a:pt x="37662" y="367781"/>
                  </a:lnTo>
                  <a:cubicBezTo>
                    <a:pt x="16862" y="367781"/>
                    <a:pt x="0" y="350919"/>
                    <a:pt x="0" y="330119"/>
                  </a:cubicBezTo>
                  <a:lnTo>
                    <a:pt x="0" y="37662"/>
                  </a:lnTo>
                  <a:cubicBezTo>
                    <a:pt x="0" y="16862"/>
                    <a:pt x="16862" y="0"/>
                    <a:pt x="37662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3831650" cy="377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 rot="-157767">
            <a:off x="2888110" y="909769"/>
            <a:ext cx="11500406" cy="919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3"/>
              </a:lnSpc>
            </a:pPr>
            <a:r>
              <a:rPr lang="en-US" sz="6053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La révision du SCoT</a:t>
            </a:r>
          </a:p>
        </p:txBody>
      </p:sp>
      <p:grpSp>
        <p:nvGrpSpPr>
          <p:cNvPr id="16" name="Group 16"/>
          <p:cNvGrpSpPr/>
          <p:nvPr/>
        </p:nvGrpSpPr>
        <p:grpSpPr>
          <a:xfrm rot="30945">
            <a:off x="4041006" y="1847815"/>
            <a:ext cx="10254576" cy="846112"/>
            <a:chOff x="0" y="0"/>
            <a:chExt cx="4053975" cy="33449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053975" cy="334496"/>
            </a:xfrm>
            <a:custGeom>
              <a:avLst/>
              <a:gdLst/>
              <a:ahLst/>
              <a:cxnLst/>
              <a:rect l="l" t="t" r="r" b="b"/>
              <a:pathLst>
                <a:path w="4053975" h="334496">
                  <a:moveTo>
                    <a:pt x="38504" y="0"/>
                  </a:moveTo>
                  <a:lnTo>
                    <a:pt x="4015471" y="0"/>
                  </a:lnTo>
                  <a:cubicBezTo>
                    <a:pt x="4025683" y="0"/>
                    <a:pt x="4035477" y="4057"/>
                    <a:pt x="4042697" y="11277"/>
                  </a:cubicBezTo>
                  <a:cubicBezTo>
                    <a:pt x="4049918" y="18498"/>
                    <a:pt x="4053975" y="28292"/>
                    <a:pt x="4053975" y="38504"/>
                  </a:cubicBezTo>
                  <a:lnTo>
                    <a:pt x="4053975" y="295993"/>
                  </a:lnTo>
                  <a:cubicBezTo>
                    <a:pt x="4053975" y="317258"/>
                    <a:pt x="4036736" y="334496"/>
                    <a:pt x="4015471" y="334496"/>
                  </a:cubicBezTo>
                  <a:lnTo>
                    <a:pt x="38504" y="334496"/>
                  </a:lnTo>
                  <a:cubicBezTo>
                    <a:pt x="28292" y="334496"/>
                    <a:pt x="18498" y="330440"/>
                    <a:pt x="11277" y="323219"/>
                  </a:cubicBezTo>
                  <a:cubicBezTo>
                    <a:pt x="4057" y="315998"/>
                    <a:pt x="0" y="306205"/>
                    <a:pt x="0" y="295993"/>
                  </a:cubicBezTo>
                  <a:lnTo>
                    <a:pt x="0" y="38504"/>
                  </a:lnTo>
                  <a:cubicBezTo>
                    <a:pt x="0" y="17239"/>
                    <a:pt x="17239" y="0"/>
                    <a:pt x="38504" y="0"/>
                  </a:cubicBezTo>
                  <a:close/>
                </a:path>
              </a:pathLst>
            </a:custGeom>
            <a:solidFill>
              <a:srgbClr val="F0B94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4053975" cy="344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42480" y="6539763"/>
            <a:ext cx="2284410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Approbation du premier </a:t>
            </a:r>
            <a:r>
              <a:rPr lang="en-US" sz="25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SCoT</a:t>
            </a:r>
            <a:endParaRPr lang="en-US" sz="2500" b="1">
              <a:solidFill>
                <a:srgbClr val="000000"/>
              </a:solidFill>
              <a:latin typeface="Josefin Sans Bold"/>
              <a:ea typeface="Josefin Sans Bold"/>
              <a:cs typeface="Josefin Sans Bold"/>
              <a:sym typeface="Josefin Sans Bold"/>
            </a:endParaRP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2010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26890" y="6549288"/>
            <a:ext cx="228441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Prescription de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la </a:t>
            </a:r>
            <a:r>
              <a:rPr lang="en-US" sz="25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révision</a:t>
            </a:r>
            <a:endParaRPr lang="en-US" sz="2500" b="1">
              <a:solidFill>
                <a:srgbClr val="000000"/>
              </a:solidFill>
              <a:latin typeface="Josefin Sans Bold"/>
              <a:ea typeface="Josefin Sans Bold"/>
              <a:cs typeface="Josefin Sans Bold"/>
              <a:sym typeface="Josefin Sans Bold"/>
            </a:endParaRP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2014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011300" y="6539763"/>
            <a:ext cx="228441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Loi</a:t>
            </a: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25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Climat</a:t>
            </a: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et</a:t>
            </a:r>
          </a:p>
          <a:p>
            <a:pPr algn="ctr">
              <a:lnSpc>
                <a:spcPts val="3000"/>
              </a:lnSpc>
            </a:pPr>
            <a:r>
              <a:rPr lang="en-US" sz="25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Résilience</a:t>
            </a:r>
            <a:endParaRPr lang="en-US" sz="2500" b="1">
              <a:solidFill>
                <a:srgbClr val="000000"/>
              </a:solidFill>
              <a:latin typeface="Josefin Sans Bold"/>
              <a:ea typeface="Josefin Sans Bold"/>
              <a:cs typeface="Josefin Sans Bold"/>
              <a:sym typeface="Josefin Sans Bold"/>
            </a:endParaRP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2021</a:t>
            </a:r>
          </a:p>
        </p:txBody>
      </p:sp>
      <p:sp>
        <p:nvSpPr>
          <p:cNvPr id="22" name="TextBox 22"/>
          <p:cNvSpPr txBox="1"/>
          <p:nvPr/>
        </p:nvSpPr>
        <p:spPr>
          <a:xfrm rot="38556">
            <a:off x="3828050" y="1874558"/>
            <a:ext cx="10632115" cy="805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5"/>
              </a:lnSpc>
            </a:pPr>
            <a:r>
              <a:rPr lang="en-US" sz="5196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dans le temps </a:t>
            </a:r>
          </a:p>
        </p:txBody>
      </p:sp>
      <p:sp>
        <p:nvSpPr>
          <p:cNvPr id="23" name="Freeform 23"/>
          <p:cNvSpPr/>
          <p:nvPr/>
        </p:nvSpPr>
        <p:spPr>
          <a:xfrm>
            <a:off x="279498" y="8585243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8"/>
                </a:lnTo>
                <a:lnTo>
                  <a:pt x="0" y="1421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4" name="Freeform 24"/>
          <p:cNvSpPr/>
          <p:nvPr/>
        </p:nvSpPr>
        <p:spPr>
          <a:xfrm>
            <a:off x="16515407" y="8767220"/>
            <a:ext cx="1487785" cy="1239821"/>
          </a:xfrm>
          <a:custGeom>
            <a:avLst/>
            <a:gdLst/>
            <a:ahLst/>
            <a:cxnLst/>
            <a:rect l="l" t="t" r="r" b="b"/>
            <a:pathLst>
              <a:path w="1487785" h="1239821">
                <a:moveTo>
                  <a:pt x="0" y="0"/>
                </a:moveTo>
                <a:lnTo>
                  <a:pt x="1487786" y="0"/>
                </a:lnTo>
                <a:lnTo>
                  <a:pt x="1487786" y="1239821"/>
                </a:lnTo>
                <a:lnTo>
                  <a:pt x="0" y="12398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5" name="Freeform 25"/>
          <p:cNvSpPr/>
          <p:nvPr/>
        </p:nvSpPr>
        <p:spPr>
          <a:xfrm>
            <a:off x="15019556" y="56466"/>
            <a:ext cx="3268444" cy="1564758"/>
          </a:xfrm>
          <a:custGeom>
            <a:avLst/>
            <a:gdLst/>
            <a:ahLst/>
            <a:cxnLst/>
            <a:rect l="l" t="t" r="r" b="b"/>
            <a:pathLst>
              <a:path w="3268444" h="1564758">
                <a:moveTo>
                  <a:pt x="0" y="0"/>
                </a:moveTo>
                <a:lnTo>
                  <a:pt x="3268444" y="0"/>
                </a:lnTo>
                <a:lnTo>
                  <a:pt x="3268444" y="1564758"/>
                </a:lnTo>
                <a:lnTo>
                  <a:pt x="0" y="15647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6" name="Group 26"/>
          <p:cNvGrpSpPr/>
          <p:nvPr/>
        </p:nvGrpSpPr>
        <p:grpSpPr>
          <a:xfrm>
            <a:off x="7499059" y="4539657"/>
            <a:ext cx="1073776" cy="1309782"/>
            <a:chOff x="0" y="0"/>
            <a:chExt cx="282805" cy="34496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>
                <a:alpha val="9804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>
                      <a:alpha val="9804"/>
                    </a:srgbClr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4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582485" y="4539657"/>
            <a:ext cx="1073776" cy="1309782"/>
            <a:chOff x="0" y="0"/>
            <a:chExt cx="282805" cy="34496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>
                <a:alpha val="13725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>
                      <a:alpha val="13725"/>
                    </a:srgbClr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5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1665912" y="4539657"/>
            <a:ext cx="1073776" cy="1309782"/>
            <a:chOff x="0" y="0"/>
            <a:chExt cx="282805" cy="34496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>
                <a:alpha val="11765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>
                      <a:alpha val="11765"/>
                    </a:srgbClr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6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3749338" y="4539657"/>
            <a:ext cx="1073776" cy="1309782"/>
            <a:chOff x="0" y="0"/>
            <a:chExt cx="282805" cy="34496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>
                <a:alpha val="13725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>
                      <a:alpha val="13725"/>
                    </a:srgbClr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7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5832764" y="4539657"/>
            <a:ext cx="1073776" cy="1309782"/>
            <a:chOff x="0" y="0"/>
            <a:chExt cx="282805" cy="34496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>
                <a:alpha val="19608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>
                      <a:alpha val="19608"/>
                    </a:srgbClr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8</a:t>
              </a: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6893742" y="6539763"/>
            <a:ext cx="228441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>
                    <a:alpha val="17647"/>
                  </a:srgbClr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Reprise révision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>
                    <a:alpha val="17647"/>
                  </a:srgbClr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2023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078522" y="6539763"/>
            <a:ext cx="228441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>
                    <a:alpha val="17647"/>
                  </a:srgbClr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Séminaire ZAN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>
                    <a:alpha val="17647"/>
                  </a:srgbClr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juillet. 2023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144021" y="6539763"/>
            <a:ext cx="228441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>
                    <a:alpha val="12941"/>
                  </a:srgbClr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Séminaire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>
                    <a:alpha val="12941"/>
                  </a:srgbClr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juin. 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428431" y="6539763"/>
            <a:ext cx="228441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>
                    <a:alpha val="15686"/>
                  </a:srgbClr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Débat PAS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>
                    <a:alpha val="15686"/>
                  </a:srgbClr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sept. 24</a:t>
            </a:r>
          </a:p>
          <a:p>
            <a:pPr algn="ctr">
              <a:lnSpc>
                <a:spcPts val="3000"/>
              </a:lnSpc>
            </a:pPr>
            <a:endParaRPr lang="en-US" sz="2500" b="1">
              <a:solidFill>
                <a:srgbClr val="000000">
                  <a:alpha val="15686"/>
                </a:srgbClr>
              </a:solidFill>
              <a:latin typeface="Josefin Sans Bold"/>
              <a:ea typeface="Josefin Sans Bold"/>
              <a:cs typeface="Josefin Sans Bold"/>
              <a:sym typeface="Josefin Sans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1140302" y="6539763"/>
            <a:ext cx="228441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>
                    <a:alpha val="15686"/>
                  </a:srgbClr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Elaboration 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>
                    <a:alpha val="15686"/>
                  </a:srgbClr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du PAS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>
                    <a:alpha val="15686"/>
                  </a:srgbClr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sep.2023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20" grpId="0"/>
      <p:bldP spid="21" grpId="0"/>
      <p:bldP spid="41" grpId="0"/>
      <p:bldP spid="42" grpId="0"/>
      <p:bldP spid="43" grpId="0"/>
      <p:bldP spid="44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50294" y="0"/>
            <a:ext cx="3655135" cy="1749886"/>
          </a:xfrm>
          <a:custGeom>
            <a:avLst/>
            <a:gdLst/>
            <a:ahLst/>
            <a:cxnLst/>
            <a:rect l="l" t="t" r="r" b="b"/>
            <a:pathLst>
              <a:path w="3655135" h="1749886">
                <a:moveTo>
                  <a:pt x="0" y="0"/>
                </a:moveTo>
                <a:lnTo>
                  <a:pt x="3655135" y="0"/>
                </a:lnTo>
                <a:lnTo>
                  <a:pt x="3655135" y="1749886"/>
                </a:lnTo>
                <a:lnTo>
                  <a:pt x="0" y="1749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2151198" y="2811749"/>
            <a:ext cx="1489185" cy="1489185"/>
          </a:xfrm>
          <a:custGeom>
            <a:avLst/>
            <a:gdLst/>
            <a:ahLst/>
            <a:cxnLst/>
            <a:rect l="l" t="t" r="r" b="b"/>
            <a:pathLst>
              <a:path w="1489185" h="1489185">
                <a:moveTo>
                  <a:pt x="0" y="0"/>
                </a:moveTo>
                <a:lnTo>
                  <a:pt x="1489185" y="0"/>
                </a:lnTo>
                <a:lnTo>
                  <a:pt x="1489185" y="1489185"/>
                </a:lnTo>
                <a:lnTo>
                  <a:pt x="0" y="14891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224302" y="603854"/>
            <a:ext cx="15839396" cy="220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00646E"/>
                </a:solidFill>
                <a:latin typeface="Josefin Sans"/>
                <a:ea typeface="Josefin Sans"/>
                <a:cs typeface="Josefin Sans"/>
                <a:sym typeface="Josefin Sans"/>
              </a:rPr>
              <a:t>Orientation n°3</a:t>
            </a:r>
            <a:r>
              <a:rPr lang="en-US" sz="4199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Réduire la vulnérabilité du territoire au changement climatique </a:t>
            </a:r>
          </a:p>
        </p:txBody>
      </p:sp>
      <p:sp>
        <p:nvSpPr>
          <p:cNvPr id="5" name="Freeform 5"/>
          <p:cNvSpPr/>
          <p:nvPr/>
        </p:nvSpPr>
        <p:spPr>
          <a:xfrm>
            <a:off x="6396972" y="611033"/>
            <a:ext cx="601444" cy="621793"/>
          </a:xfrm>
          <a:custGeom>
            <a:avLst/>
            <a:gdLst/>
            <a:ahLst/>
            <a:cxnLst/>
            <a:rect l="l" t="t" r="r" b="b"/>
            <a:pathLst>
              <a:path w="601444" h="621793">
                <a:moveTo>
                  <a:pt x="0" y="0"/>
                </a:moveTo>
                <a:lnTo>
                  <a:pt x="601444" y="0"/>
                </a:lnTo>
                <a:lnTo>
                  <a:pt x="601444" y="621794"/>
                </a:lnTo>
                <a:lnTo>
                  <a:pt x="0" y="6217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6515407" y="8767220"/>
            <a:ext cx="1487785" cy="1239821"/>
          </a:xfrm>
          <a:custGeom>
            <a:avLst/>
            <a:gdLst/>
            <a:ahLst/>
            <a:cxnLst/>
            <a:rect l="l" t="t" r="r" b="b"/>
            <a:pathLst>
              <a:path w="1487785" h="1239821">
                <a:moveTo>
                  <a:pt x="0" y="0"/>
                </a:moveTo>
                <a:lnTo>
                  <a:pt x="1487786" y="0"/>
                </a:lnTo>
                <a:lnTo>
                  <a:pt x="1487786" y="1239821"/>
                </a:lnTo>
                <a:lnTo>
                  <a:pt x="0" y="12398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279498" y="8585243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8"/>
                </a:lnTo>
                <a:lnTo>
                  <a:pt x="0" y="14217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2355132" y="5856286"/>
            <a:ext cx="1062561" cy="1062561"/>
          </a:xfrm>
          <a:custGeom>
            <a:avLst/>
            <a:gdLst/>
            <a:ahLst/>
            <a:cxnLst/>
            <a:rect l="l" t="t" r="r" b="b"/>
            <a:pathLst>
              <a:path w="1062561" h="1062561">
                <a:moveTo>
                  <a:pt x="0" y="0"/>
                </a:moveTo>
                <a:lnTo>
                  <a:pt x="1062561" y="0"/>
                </a:lnTo>
                <a:lnTo>
                  <a:pt x="1062561" y="1062561"/>
                </a:lnTo>
                <a:lnTo>
                  <a:pt x="0" y="10625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2401766" y="7192825"/>
            <a:ext cx="969292" cy="969292"/>
          </a:xfrm>
          <a:custGeom>
            <a:avLst/>
            <a:gdLst/>
            <a:ahLst/>
            <a:cxnLst/>
            <a:rect l="l" t="t" r="r" b="b"/>
            <a:pathLst>
              <a:path w="969292" h="969292">
                <a:moveTo>
                  <a:pt x="0" y="0"/>
                </a:moveTo>
                <a:lnTo>
                  <a:pt x="969293" y="0"/>
                </a:lnTo>
                <a:lnTo>
                  <a:pt x="969293" y="969292"/>
                </a:lnTo>
                <a:lnTo>
                  <a:pt x="0" y="96929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2270764" y="8314517"/>
            <a:ext cx="1231297" cy="1231297"/>
          </a:xfrm>
          <a:custGeom>
            <a:avLst/>
            <a:gdLst/>
            <a:ahLst/>
            <a:cxnLst/>
            <a:rect l="l" t="t" r="r" b="b"/>
            <a:pathLst>
              <a:path w="1231297" h="1231297">
                <a:moveTo>
                  <a:pt x="0" y="0"/>
                </a:moveTo>
                <a:lnTo>
                  <a:pt x="1231297" y="0"/>
                </a:lnTo>
                <a:lnTo>
                  <a:pt x="1231297" y="1231298"/>
                </a:lnTo>
                <a:lnTo>
                  <a:pt x="0" y="123129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6697694" y="2783601"/>
            <a:ext cx="4390523" cy="466506"/>
          </a:xfrm>
          <a:custGeom>
            <a:avLst/>
            <a:gdLst/>
            <a:ahLst/>
            <a:cxnLst/>
            <a:rect l="l" t="t" r="r" b="b"/>
            <a:pathLst>
              <a:path w="4390523" h="466506">
                <a:moveTo>
                  <a:pt x="0" y="0"/>
                </a:moveTo>
                <a:lnTo>
                  <a:pt x="4390523" y="0"/>
                </a:lnTo>
                <a:lnTo>
                  <a:pt x="4390523" y="466506"/>
                </a:lnTo>
                <a:lnTo>
                  <a:pt x="0" y="46650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49849" t="-321821" r="-60960" b="-32219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2436682" y="4579750"/>
            <a:ext cx="899461" cy="899461"/>
          </a:xfrm>
          <a:custGeom>
            <a:avLst/>
            <a:gdLst/>
            <a:ahLst/>
            <a:cxnLst/>
            <a:rect l="l" t="t" r="r" b="b"/>
            <a:pathLst>
              <a:path w="899461" h="899461">
                <a:moveTo>
                  <a:pt x="0" y="0"/>
                </a:moveTo>
                <a:lnTo>
                  <a:pt x="899461" y="0"/>
                </a:lnTo>
                <a:lnTo>
                  <a:pt x="899461" y="899461"/>
                </a:lnTo>
                <a:lnTo>
                  <a:pt x="0" y="89946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TextBox 13"/>
          <p:cNvSpPr txBox="1"/>
          <p:nvPr/>
        </p:nvSpPr>
        <p:spPr>
          <a:xfrm>
            <a:off x="2141820" y="9807016"/>
            <a:ext cx="1430937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- Foire exposition - Salon de l’Habitat - </a:t>
            </a:r>
          </a:p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- Edition 2024 - 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93767" y="3534056"/>
            <a:ext cx="1252164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Préservation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 la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trame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verte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et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bleue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du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territoire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993767" y="4791356"/>
            <a:ext cx="1252164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Préservation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et replantation d’un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maillage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bocager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efficace</a:t>
            </a:r>
            <a:endParaRPr lang="en-US" sz="3000" b="1">
              <a:solidFill>
                <a:srgbClr val="1C1D20"/>
              </a:solidFill>
              <a:latin typeface="Josefin Sans Bold"/>
              <a:ea typeface="Josefin Sans Bold"/>
              <a:cs typeface="Josefin Sans Bold"/>
              <a:sym typeface="Josefin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993767" y="6101817"/>
            <a:ext cx="1252164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Maintien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des prairies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93767" y="7210746"/>
            <a:ext cx="1252164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Identification et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préservation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 la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trame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brune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(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valeur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agronomique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des sols)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93767" y="8506146"/>
            <a:ext cx="1252164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Identification et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préservation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 la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trame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noire (pollution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lumineuse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2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50294" y="0"/>
            <a:ext cx="3655135" cy="1749886"/>
          </a:xfrm>
          <a:custGeom>
            <a:avLst/>
            <a:gdLst/>
            <a:ahLst/>
            <a:cxnLst/>
            <a:rect l="l" t="t" r="r" b="b"/>
            <a:pathLst>
              <a:path w="3655135" h="1749886">
                <a:moveTo>
                  <a:pt x="0" y="0"/>
                </a:moveTo>
                <a:lnTo>
                  <a:pt x="3655135" y="0"/>
                </a:lnTo>
                <a:lnTo>
                  <a:pt x="3655135" y="1749886"/>
                </a:lnTo>
                <a:lnTo>
                  <a:pt x="0" y="17498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224302" y="603854"/>
            <a:ext cx="15839396" cy="220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00646E"/>
                </a:solidFill>
                <a:latin typeface="Josefin Sans"/>
                <a:ea typeface="Josefin Sans"/>
                <a:cs typeface="Josefin Sans"/>
                <a:sym typeface="Josefin Sans"/>
              </a:rPr>
              <a:t>Orientation n°4</a:t>
            </a:r>
          </a:p>
          <a:p>
            <a:pPr algn="ctr">
              <a:lnSpc>
                <a:spcPts val="5879"/>
              </a:lnSpc>
            </a:pPr>
            <a:r>
              <a:rPr lang="en-US" sz="41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Etre exemplaire en matière de trajectoire ZAN </a:t>
            </a:r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“Zéro Artificialisation Nette” </a:t>
            </a:r>
          </a:p>
        </p:txBody>
      </p:sp>
      <p:sp>
        <p:nvSpPr>
          <p:cNvPr id="4" name="Freeform 4"/>
          <p:cNvSpPr/>
          <p:nvPr/>
        </p:nvSpPr>
        <p:spPr>
          <a:xfrm>
            <a:off x="6396972" y="611033"/>
            <a:ext cx="601444" cy="621793"/>
          </a:xfrm>
          <a:custGeom>
            <a:avLst/>
            <a:gdLst/>
            <a:ahLst/>
            <a:cxnLst/>
            <a:rect l="l" t="t" r="r" b="b"/>
            <a:pathLst>
              <a:path w="601444" h="621793">
                <a:moveTo>
                  <a:pt x="0" y="0"/>
                </a:moveTo>
                <a:lnTo>
                  <a:pt x="601444" y="0"/>
                </a:lnTo>
                <a:lnTo>
                  <a:pt x="601444" y="621794"/>
                </a:lnTo>
                <a:lnTo>
                  <a:pt x="0" y="6217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16515407" y="8767220"/>
            <a:ext cx="1487785" cy="1239821"/>
          </a:xfrm>
          <a:custGeom>
            <a:avLst/>
            <a:gdLst/>
            <a:ahLst/>
            <a:cxnLst/>
            <a:rect l="l" t="t" r="r" b="b"/>
            <a:pathLst>
              <a:path w="1487785" h="1239821">
                <a:moveTo>
                  <a:pt x="0" y="0"/>
                </a:moveTo>
                <a:lnTo>
                  <a:pt x="1487786" y="0"/>
                </a:lnTo>
                <a:lnTo>
                  <a:pt x="1487786" y="1239821"/>
                </a:lnTo>
                <a:lnTo>
                  <a:pt x="0" y="12398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279498" y="8585243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8"/>
                </a:lnTo>
                <a:lnTo>
                  <a:pt x="0" y="14217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2369093" y="2933700"/>
            <a:ext cx="1227063" cy="1227063"/>
          </a:xfrm>
          <a:custGeom>
            <a:avLst/>
            <a:gdLst/>
            <a:ahLst/>
            <a:cxnLst/>
            <a:rect l="l" t="t" r="r" b="b"/>
            <a:pathLst>
              <a:path w="1227063" h="1227063">
                <a:moveTo>
                  <a:pt x="0" y="0"/>
                </a:moveTo>
                <a:lnTo>
                  <a:pt x="1227063" y="0"/>
                </a:lnTo>
                <a:lnTo>
                  <a:pt x="1227063" y="1227063"/>
                </a:lnTo>
                <a:lnTo>
                  <a:pt x="0" y="12270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2369093" y="4324070"/>
            <a:ext cx="1227063" cy="1227063"/>
          </a:xfrm>
          <a:custGeom>
            <a:avLst/>
            <a:gdLst/>
            <a:ahLst/>
            <a:cxnLst/>
            <a:rect l="l" t="t" r="r" b="b"/>
            <a:pathLst>
              <a:path w="1227063" h="1227063">
                <a:moveTo>
                  <a:pt x="0" y="0"/>
                </a:moveTo>
                <a:lnTo>
                  <a:pt x="1227063" y="0"/>
                </a:lnTo>
                <a:lnTo>
                  <a:pt x="1227063" y="1227062"/>
                </a:lnTo>
                <a:lnTo>
                  <a:pt x="0" y="12270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2332718" y="5825939"/>
            <a:ext cx="1299813" cy="1299813"/>
          </a:xfrm>
          <a:custGeom>
            <a:avLst/>
            <a:gdLst/>
            <a:ahLst/>
            <a:cxnLst/>
            <a:rect l="l" t="t" r="r" b="b"/>
            <a:pathLst>
              <a:path w="1299813" h="1299813">
                <a:moveTo>
                  <a:pt x="0" y="0"/>
                </a:moveTo>
                <a:lnTo>
                  <a:pt x="1299813" y="0"/>
                </a:lnTo>
                <a:lnTo>
                  <a:pt x="1299813" y="1299813"/>
                </a:lnTo>
                <a:lnTo>
                  <a:pt x="0" y="1299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2444074" y="7344827"/>
            <a:ext cx="1077100" cy="1077100"/>
          </a:xfrm>
          <a:custGeom>
            <a:avLst/>
            <a:gdLst/>
            <a:ahLst/>
            <a:cxnLst/>
            <a:rect l="l" t="t" r="r" b="b"/>
            <a:pathLst>
              <a:path w="1077100" h="1077100">
                <a:moveTo>
                  <a:pt x="0" y="0"/>
                </a:moveTo>
                <a:lnTo>
                  <a:pt x="1077100" y="0"/>
                </a:lnTo>
                <a:lnTo>
                  <a:pt x="1077100" y="1077100"/>
                </a:lnTo>
                <a:lnTo>
                  <a:pt x="0" y="10771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2311564" y="8519696"/>
            <a:ext cx="1342121" cy="1342121"/>
          </a:xfrm>
          <a:custGeom>
            <a:avLst/>
            <a:gdLst/>
            <a:ahLst/>
            <a:cxnLst/>
            <a:rect l="l" t="t" r="r" b="b"/>
            <a:pathLst>
              <a:path w="1342121" h="1342121">
                <a:moveTo>
                  <a:pt x="0" y="0"/>
                </a:moveTo>
                <a:lnTo>
                  <a:pt x="1342120" y="0"/>
                </a:lnTo>
                <a:lnTo>
                  <a:pt x="1342120" y="1342121"/>
                </a:lnTo>
                <a:lnTo>
                  <a:pt x="0" y="134212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TextBox 13"/>
          <p:cNvSpPr txBox="1"/>
          <p:nvPr/>
        </p:nvSpPr>
        <p:spPr>
          <a:xfrm>
            <a:off x="3960942" y="3415603"/>
            <a:ext cx="1252164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Accompagnement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des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territoires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dans la démarche ZAN </a:t>
            </a:r>
          </a:p>
        </p:txBody>
      </p:sp>
      <p:sp>
        <p:nvSpPr>
          <p:cNvPr id="14" name="Freeform 14"/>
          <p:cNvSpPr/>
          <p:nvPr/>
        </p:nvSpPr>
        <p:spPr>
          <a:xfrm>
            <a:off x="6697694" y="2930125"/>
            <a:ext cx="4390523" cy="466506"/>
          </a:xfrm>
          <a:custGeom>
            <a:avLst/>
            <a:gdLst/>
            <a:ahLst/>
            <a:cxnLst/>
            <a:rect l="l" t="t" r="r" b="b"/>
            <a:pathLst>
              <a:path w="4390523" h="466506">
                <a:moveTo>
                  <a:pt x="0" y="0"/>
                </a:moveTo>
                <a:lnTo>
                  <a:pt x="4390523" y="0"/>
                </a:lnTo>
                <a:lnTo>
                  <a:pt x="4390523" y="466506"/>
                </a:lnTo>
                <a:lnTo>
                  <a:pt x="0" y="46650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49849" t="-321821" r="-60960" b="-32219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TextBox 15"/>
          <p:cNvSpPr txBox="1"/>
          <p:nvPr/>
        </p:nvSpPr>
        <p:spPr>
          <a:xfrm>
            <a:off x="3960942" y="4967897"/>
            <a:ext cx="1252164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Renouvellement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urbain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en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centre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ville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et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centre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bourg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60942" y="6048941"/>
            <a:ext cx="1252164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Accompagnement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du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secteur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agricoles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dans la mise en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œuvre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du ZAN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60942" y="7506266"/>
            <a:ext cx="1252164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Accompagnement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des démarches de renaturation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60942" y="8433283"/>
            <a:ext cx="1252164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Une </a:t>
            </a:r>
            <a:r>
              <a:rPr lang="en-US" sz="30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répartition</a:t>
            </a:r>
            <a:r>
              <a:rPr lang="en-US" sz="30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équilibrée</a:t>
            </a:r>
            <a:r>
              <a:rPr lang="en-US" sz="30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des </a:t>
            </a:r>
            <a:r>
              <a:rPr lang="en-US" sz="30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Projets</a:t>
            </a:r>
            <a:r>
              <a:rPr lang="en-US" sz="30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d’Envergure</a:t>
            </a:r>
            <a:r>
              <a:rPr lang="en-US" sz="30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Nationale et </a:t>
            </a:r>
            <a:r>
              <a:rPr lang="en-US" sz="30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Européenne</a:t>
            </a:r>
            <a:r>
              <a:rPr lang="en-US" sz="30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(PENE) et des </a:t>
            </a:r>
            <a:r>
              <a:rPr lang="en-US" sz="30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Projets</a:t>
            </a:r>
            <a:r>
              <a:rPr lang="en-US" sz="30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d’Envergure</a:t>
            </a:r>
            <a:r>
              <a:rPr lang="en-US" sz="30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Régionale</a:t>
            </a:r>
            <a:r>
              <a:rPr lang="en-US" sz="30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(PER) à </a:t>
            </a:r>
            <a:r>
              <a:rPr lang="en-US" sz="30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l’échelle</a:t>
            </a:r>
            <a:r>
              <a:rPr lang="en-US" sz="30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du Pays de Fougères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50294" y="0"/>
            <a:ext cx="3655135" cy="1749886"/>
          </a:xfrm>
          <a:custGeom>
            <a:avLst/>
            <a:gdLst/>
            <a:ahLst/>
            <a:cxnLst/>
            <a:rect l="l" t="t" r="r" b="b"/>
            <a:pathLst>
              <a:path w="3655135" h="1749886">
                <a:moveTo>
                  <a:pt x="0" y="0"/>
                </a:moveTo>
                <a:lnTo>
                  <a:pt x="3655135" y="0"/>
                </a:lnTo>
                <a:lnTo>
                  <a:pt x="3655135" y="1749886"/>
                </a:lnTo>
                <a:lnTo>
                  <a:pt x="0" y="1749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224302" y="340696"/>
            <a:ext cx="15839396" cy="220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00646E"/>
                </a:solidFill>
                <a:latin typeface="Josefin Sans"/>
                <a:ea typeface="Josefin Sans"/>
                <a:cs typeface="Josefin Sans"/>
                <a:sym typeface="Josefin Sans"/>
              </a:rPr>
              <a:t>Orientation n°4</a:t>
            </a:r>
          </a:p>
          <a:p>
            <a:pPr algn="ctr">
              <a:lnSpc>
                <a:spcPts val="5879"/>
              </a:lnSpc>
            </a:pPr>
            <a:r>
              <a:rPr lang="en-US" sz="41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Etre exemplaire en matière de trajectoire ZAN </a:t>
            </a:r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“Zéro Artificialisation Nette” </a:t>
            </a:r>
          </a:p>
        </p:txBody>
      </p:sp>
      <p:sp>
        <p:nvSpPr>
          <p:cNvPr id="4" name="Freeform 4"/>
          <p:cNvSpPr/>
          <p:nvPr/>
        </p:nvSpPr>
        <p:spPr>
          <a:xfrm>
            <a:off x="6396972" y="347875"/>
            <a:ext cx="601444" cy="621793"/>
          </a:xfrm>
          <a:custGeom>
            <a:avLst/>
            <a:gdLst/>
            <a:ahLst/>
            <a:cxnLst/>
            <a:rect l="l" t="t" r="r" b="b"/>
            <a:pathLst>
              <a:path w="601444" h="621793">
                <a:moveTo>
                  <a:pt x="0" y="0"/>
                </a:moveTo>
                <a:lnTo>
                  <a:pt x="601444" y="0"/>
                </a:lnTo>
                <a:lnTo>
                  <a:pt x="601444" y="621793"/>
                </a:lnTo>
                <a:lnTo>
                  <a:pt x="0" y="6217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16515407" y="8767220"/>
            <a:ext cx="1487785" cy="1239821"/>
          </a:xfrm>
          <a:custGeom>
            <a:avLst/>
            <a:gdLst/>
            <a:ahLst/>
            <a:cxnLst/>
            <a:rect l="l" t="t" r="r" b="b"/>
            <a:pathLst>
              <a:path w="1487785" h="1239821">
                <a:moveTo>
                  <a:pt x="0" y="0"/>
                </a:moveTo>
                <a:lnTo>
                  <a:pt x="1487786" y="0"/>
                </a:lnTo>
                <a:lnTo>
                  <a:pt x="1487786" y="1239821"/>
                </a:lnTo>
                <a:lnTo>
                  <a:pt x="0" y="12398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279498" y="8585243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8"/>
                </a:lnTo>
                <a:lnTo>
                  <a:pt x="0" y="14217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6554153" y="2548591"/>
            <a:ext cx="4390523" cy="466506"/>
          </a:xfrm>
          <a:custGeom>
            <a:avLst/>
            <a:gdLst/>
            <a:ahLst/>
            <a:cxnLst/>
            <a:rect l="l" t="t" r="r" b="b"/>
            <a:pathLst>
              <a:path w="4390523" h="466506">
                <a:moveTo>
                  <a:pt x="0" y="0"/>
                </a:moveTo>
                <a:lnTo>
                  <a:pt x="4390524" y="0"/>
                </a:lnTo>
                <a:lnTo>
                  <a:pt x="4390524" y="466506"/>
                </a:lnTo>
                <a:lnTo>
                  <a:pt x="0" y="4665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9849" t="-321821" r="-60960" b="-32219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4343400" y="3939022"/>
            <a:ext cx="8896401" cy="5533609"/>
          </a:xfrm>
          <a:custGeom>
            <a:avLst/>
            <a:gdLst/>
            <a:ahLst/>
            <a:cxnLst/>
            <a:rect l="l" t="t" r="r" b="b"/>
            <a:pathLst>
              <a:path w="8896401" h="5533609">
                <a:moveTo>
                  <a:pt x="0" y="0"/>
                </a:moveTo>
                <a:lnTo>
                  <a:pt x="8896402" y="0"/>
                </a:lnTo>
                <a:lnTo>
                  <a:pt x="8896402" y="5533609"/>
                </a:lnTo>
                <a:lnTo>
                  <a:pt x="0" y="55336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3393" t="-27761" r="-33642" b="-15615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TextBox 9"/>
          <p:cNvSpPr txBox="1"/>
          <p:nvPr/>
        </p:nvSpPr>
        <p:spPr>
          <a:xfrm>
            <a:off x="2042529" y="9711766"/>
            <a:ext cx="1430937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- Salon de l’Habitat - </a:t>
            </a:r>
          </a:p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- Edition 2024 - 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98900" y="3015097"/>
            <a:ext cx="6827041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Projection 2021-2031</a:t>
            </a:r>
          </a:p>
          <a:p>
            <a:pPr algn="ctr">
              <a:lnSpc>
                <a:spcPts val="3600"/>
              </a:lnSpc>
            </a:pPr>
            <a:r>
              <a:rPr lang="en-US" sz="300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Trajectoire</a:t>
            </a:r>
            <a:r>
              <a:rPr lang="en-US" sz="30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ZAN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lipse 24">
            <a:extLst>
              <a:ext uri="{FF2B5EF4-FFF2-40B4-BE49-F238E27FC236}">
                <a16:creationId xmlns:a16="http://schemas.microsoft.com/office/drawing/2014/main" id="{A3159137-A403-3268-DA79-85F4A4498A7F}"/>
              </a:ext>
            </a:extLst>
          </p:cNvPr>
          <p:cNvSpPr/>
          <p:nvPr/>
        </p:nvSpPr>
        <p:spPr>
          <a:xfrm>
            <a:off x="1989314" y="3819329"/>
            <a:ext cx="3775903" cy="3775903"/>
          </a:xfrm>
          <a:prstGeom prst="ellipse">
            <a:avLst/>
          </a:prstGeom>
          <a:solidFill>
            <a:srgbClr val="00646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reeform 2"/>
          <p:cNvSpPr/>
          <p:nvPr/>
        </p:nvSpPr>
        <p:spPr>
          <a:xfrm>
            <a:off x="8086329" y="8411093"/>
            <a:ext cx="2543694" cy="1181581"/>
          </a:xfrm>
          <a:custGeom>
            <a:avLst/>
            <a:gdLst/>
            <a:ahLst/>
            <a:cxnLst/>
            <a:rect l="l" t="t" r="r" b="b"/>
            <a:pathLst>
              <a:path w="3655135" h="1749886">
                <a:moveTo>
                  <a:pt x="0" y="0"/>
                </a:moveTo>
                <a:lnTo>
                  <a:pt x="3655135" y="0"/>
                </a:lnTo>
                <a:lnTo>
                  <a:pt x="3655135" y="1749886"/>
                </a:lnTo>
                <a:lnTo>
                  <a:pt x="0" y="1749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028700" y="33550"/>
            <a:ext cx="15839396" cy="220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>
                <a:solidFill>
                  <a:srgbClr val="00646E"/>
                </a:solidFill>
                <a:latin typeface="Josefin Sans"/>
                <a:ea typeface="Josefin Sans"/>
                <a:cs typeface="Josefin Sans"/>
                <a:sym typeface="Josefin Sans"/>
              </a:rPr>
              <a:t>Orientation n°4</a:t>
            </a:r>
          </a:p>
          <a:p>
            <a:pPr algn="ctr">
              <a:lnSpc>
                <a:spcPts val="5879"/>
              </a:lnSpc>
            </a:pPr>
            <a:r>
              <a:rPr lang="en-US" sz="4199" b="1" dirty="0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Etre </a:t>
            </a:r>
            <a:r>
              <a:rPr lang="en-US" sz="4199" b="1" dirty="0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exemplaire</a:t>
            </a:r>
            <a:r>
              <a:rPr lang="en-US" sz="4199" b="1" dirty="0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en matière de </a:t>
            </a:r>
            <a:r>
              <a:rPr lang="en-US" sz="4199" b="1" dirty="0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trajectoire</a:t>
            </a:r>
            <a:r>
              <a:rPr lang="en-US" sz="4199" b="1" dirty="0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ZAN </a:t>
            </a:r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b="1" dirty="0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“</a:t>
            </a:r>
            <a:r>
              <a:rPr lang="en-US" sz="4199" b="1" dirty="0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Zéro</a:t>
            </a:r>
            <a:r>
              <a:rPr lang="en-US" sz="4199" b="1" dirty="0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4199" b="1" dirty="0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Artificialisation</a:t>
            </a:r>
            <a:r>
              <a:rPr lang="en-US" sz="4199" b="1" dirty="0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4199" b="1" dirty="0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Nette</a:t>
            </a:r>
            <a:r>
              <a:rPr lang="en-US" sz="4199" b="1" dirty="0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” </a:t>
            </a:r>
          </a:p>
        </p:txBody>
      </p:sp>
      <p:sp>
        <p:nvSpPr>
          <p:cNvPr id="4" name="Freeform 4"/>
          <p:cNvSpPr/>
          <p:nvPr/>
        </p:nvSpPr>
        <p:spPr>
          <a:xfrm>
            <a:off x="6364315" y="119275"/>
            <a:ext cx="601444" cy="621793"/>
          </a:xfrm>
          <a:custGeom>
            <a:avLst/>
            <a:gdLst/>
            <a:ahLst/>
            <a:cxnLst/>
            <a:rect l="l" t="t" r="r" b="b"/>
            <a:pathLst>
              <a:path w="601444" h="621793">
                <a:moveTo>
                  <a:pt x="0" y="0"/>
                </a:moveTo>
                <a:lnTo>
                  <a:pt x="601444" y="0"/>
                </a:lnTo>
                <a:lnTo>
                  <a:pt x="601444" y="621793"/>
                </a:lnTo>
                <a:lnTo>
                  <a:pt x="0" y="6217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16515407" y="8767220"/>
            <a:ext cx="1487785" cy="1239821"/>
          </a:xfrm>
          <a:custGeom>
            <a:avLst/>
            <a:gdLst/>
            <a:ahLst/>
            <a:cxnLst/>
            <a:rect l="l" t="t" r="r" b="b"/>
            <a:pathLst>
              <a:path w="1487785" h="1239821">
                <a:moveTo>
                  <a:pt x="0" y="0"/>
                </a:moveTo>
                <a:lnTo>
                  <a:pt x="1487786" y="0"/>
                </a:lnTo>
                <a:lnTo>
                  <a:pt x="1487786" y="1239821"/>
                </a:lnTo>
                <a:lnTo>
                  <a:pt x="0" y="12398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279498" y="8585243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8"/>
                </a:lnTo>
                <a:lnTo>
                  <a:pt x="0" y="14217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6665037" y="2122170"/>
            <a:ext cx="4390523" cy="466506"/>
          </a:xfrm>
          <a:custGeom>
            <a:avLst/>
            <a:gdLst/>
            <a:ahLst/>
            <a:cxnLst/>
            <a:rect l="l" t="t" r="r" b="b"/>
            <a:pathLst>
              <a:path w="4390523" h="466506">
                <a:moveTo>
                  <a:pt x="0" y="0"/>
                </a:moveTo>
                <a:lnTo>
                  <a:pt x="4390523" y="0"/>
                </a:lnTo>
                <a:lnTo>
                  <a:pt x="4390523" y="466506"/>
                </a:lnTo>
                <a:lnTo>
                  <a:pt x="0" y="4665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9849" t="-321821" r="-60960" b="-32219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6090735" y="2714788"/>
            <a:ext cx="11912457" cy="4257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98"/>
              </a:lnSpc>
            </a:pP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Avec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l'objectif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du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Zéro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Artificialisation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Nette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à 2050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fixé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par la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loi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climat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et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résilience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, le SCOT du Pays de Fougères se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prépare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dès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maintenant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pour </a:t>
            </a:r>
            <a:r>
              <a:rPr lang="en-US" sz="2165" b="1" dirty="0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ses</a:t>
            </a:r>
            <a:r>
              <a:rPr lang="en-US" sz="2165" b="1" dirty="0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2165" b="1" dirty="0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collectivités</a:t>
            </a:r>
            <a:r>
              <a:rPr lang="en-US" sz="2165" b="1" dirty="0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2165" b="1" dirty="0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territoriales</a:t>
            </a:r>
            <a:r>
              <a:rPr lang="en-US" sz="2165" b="1" dirty="0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2165" b="1" dirty="0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engagées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par la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loi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pour la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décennie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2021-2031 à </a:t>
            </a:r>
            <a:r>
              <a:rPr lang="en-US" sz="2165" b="1" dirty="0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réduire</a:t>
            </a:r>
            <a:r>
              <a:rPr lang="en-US" sz="2165" b="1" dirty="0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 </a:t>
            </a:r>
            <a:r>
              <a:rPr lang="en-US" sz="2165" b="1" dirty="0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moitié</a:t>
            </a:r>
            <a:r>
              <a:rPr lang="en-US" sz="2165" b="1" dirty="0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2165" b="1" dirty="0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leur</a:t>
            </a:r>
            <a:r>
              <a:rPr lang="en-US" sz="2165" b="1" dirty="0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2165" b="1" dirty="0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consommation</a:t>
            </a:r>
            <a:r>
              <a:rPr lang="en-US" sz="2165" b="1" dirty="0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2165" b="1" dirty="0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d'espaces</a:t>
            </a:r>
            <a:r>
              <a:rPr lang="en-US" sz="2165" b="1" dirty="0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2165" b="1" dirty="0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naturels</a:t>
            </a:r>
            <a:r>
              <a:rPr lang="en-US" sz="2165" b="1" dirty="0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, </a:t>
            </a:r>
            <a:r>
              <a:rPr lang="en-US" sz="2165" b="1" dirty="0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agricoles</a:t>
            </a:r>
            <a:r>
              <a:rPr lang="en-US" sz="2165" b="1" dirty="0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et </a:t>
            </a:r>
            <a:r>
              <a:rPr lang="en-US" sz="2165" b="1" dirty="0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forestiers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.</a:t>
            </a:r>
          </a:p>
          <a:p>
            <a:pPr algn="ctr">
              <a:lnSpc>
                <a:spcPts val="1000"/>
              </a:lnSpc>
            </a:pPr>
            <a:endParaRPr lang="en-US" sz="800" b="1" dirty="0">
              <a:solidFill>
                <a:srgbClr val="1C1D20"/>
              </a:solidFill>
              <a:latin typeface="Josefin Sans Bold"/>
              <a:ea typeface="Josefin Sans Bold"/>
              <a:cs typeface="Josefin Sans Bold"/>
              <a:sym typeface="Josefin Sans"/>
            </a:endParaRPr>
          </a:p>
          <a:p>
            <a:pPr algn="ctr">
              <a:lnSpc>
                <a:spcPts val="2598"/>
              </a:lnSpc>
            </a:pP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La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généralisation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des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observatoires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pour les communes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dotées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d’un PLU et d’un PLH,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l’évaluation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automatique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des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SCoT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et PLU(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i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) et de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leur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suivi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des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résultats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en matière de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réduction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de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consommation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des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Espaces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Naturels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Agricoles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et Forestiers (ENAF), les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inventaires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des zones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d’activités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économiques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… nous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invitent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165" b="1" dirty="0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à </a:t>
            </a:r>
            <a:r>
              <a:rPr lang="en-US" sz="2165" b="1" dirty="0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mettre</a:t>
            </a:r>
            <a:r>
              <a:rPr lang="en-US" sz="2165" b="1" dirty="0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en place des </a:t>
            </a:r>
            <a:r>
              <a:rPr lang="en-US" sz="2165" b="1" dirty="0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outils</a:t>
            </a:r>
            <a:r>
              <a:rPr lang="en-US" sz="2165" b="1" dirty="0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 </a:t>
            </a:r>
            <a:r>
              <a:rPr lang="en-US" sz="2165" b="1" dirty="0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suivi</a:t>
            </a:r>
            <a:r>
              <a:rPr lang="en-US" sz="2165" b="1" dirty="0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et </a:t>
            </a:r>
            <a:r>
              <a:rPr lang="en-US" sz="2165" b="1" dirty="0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d’analyse</a:t>
            </a:r>
            <a:r>
              <a:rPr lang="en-US" sz="2165" b="1" dirty="0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performants.</a:t>
            </a:r>
          </a:p>
          <a:p>
            <a:pPr algn="ctr">
              <a:lnSpc>
                <a:spcPts val="1000"/>
              </a:lnSpc>
            </a:pPr>
            <a:endParaRPr lang="en-US" sz="800" b="1" dirty="0">
              <a:solidFill>
                <a:srgbClr val="1C1D20"/>
              </a:solidFill>
              <a:latin typeface="Josefin Sans Bold"/>
              <a:ea typeface="Josefin Sans Bold"/>
              <a:cs typeface="Josefin Sans Bold"/>
              <a:sym typeface="Josefin Sans Bold"/>
            </a:endParaRPr>
          </a:p>
          <a:p>
            <a:pPr algn="ctr">
              <a:lnSpc>
                <a:spcPts val="2598"/>
              </a:lnSpc>
            </a:pP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La vocation de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l’OFTC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serait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d’</a:t>
            </a:r>
            <a:r>
              <a:rPr lang="en-US" sz="2165" b="1" dirty="0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analyser</a:t>
            </a:r>
            <a:r>
              <a:rPr lang="en-US" sz="2165" b="1" dirty="0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les </a:t>
            </a:r>
            <a:r>
              <a:rPr lang="en-US" sz="2165" b="1" dirty="0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évolutions</a:t>
            </a:r>
            <a:r>
              <a:rPr lang="en-US" sz="2165" b="1" dirty="0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du Mode </a:t>
            </a:r>
            <a:r>
              <a:rPr lang="en-US" sz="2165" b="1" dirty="0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d’Occupation</a:t>
            </a:r>
            <a:r>
              <a:rPr lang="en-US" sz="2165" b="1" dirty="0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des Sols (MOS)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ainsi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que </a:t>
            </a:r>
            <a:r>
              <a:rPr lang="en-US" sz="2165" b="1" dirty="0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l’offre</a:t>
            </a:r>
            <a:r>
              <a:rPr lang="en-US" sz="2165" b="1" dirty="0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2165" b="1" dirty="0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foncière</a:t>
            </a:r>
            <a:r>
              <a:rPr lang="en-US" sz="2165" b="1" dirty="0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disponible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afin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d’atteindre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la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zéro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artificialisation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165" dirty="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nette</a:t>
            </a:r>
            <a:r>
              <a:rPr lang="en-US" sz="2165" dirty="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. </a:t>
            </a:r>
          </a:p>
          <a:p>
            <a:pPr algn="ctr">
              <a:lnSpc>
                <a:spcPts val="2598"/>
              </a:lnSpc>
            </a:pPr>
            <a:endParaRPr lang="en-US" sz="2165" dirty="0">
              <a:solidFill>
                <a:srgbClr val="1C1D2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pSp>
        <p:nvGrpSpPr>
          <p:cNvPr id="15" name="Group 15"/>
          <p:cNvGrpSpPr/>
          <p:nvPr/>
        </p:nvGrpSpPr>
        <p:grpSpPr>
          <a:xfrm rot="-733027">
            <a:off x="275236" y="2420159"/>
            <a:ext cx="4684040" cy="619792"/>
            <a:chOff x="0" y="0"/>
            <a:chExt cx="2779482" cy="3677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79482" cy="367781"/>
            </a:xfrm>
            <a:custGeom>
              <a:avLst/>
              <a:gdLst/>
              <a:ahLst/>
              <a:cxnLst/>
              <a:rect l="l" t="t" r="r" b="b"/>
              <a:pathLst>
                <a:path w="2779482" h="367781">
                  <a:moveTo>
                    <a:pt x="84294" y="0"/>
                  </a:moveTo>
                  <a:lnTo>
                    <a:pt x="2695188" y="0"/>
                  </a:lnTo>
                  <a:cubicBezTo>
                    <a:pt x="2741742" y="0"/>
                    <a:pt x="2779482" y="37740"/>
                    <a:pt x="2779482" y="84294"/>
                  </a:cubicBezTo>
                  <a:lnTo>
                    <a:pt x="2779482" y="283487"/>
                  </a:lnTo>
                  <a:cubicBezTo>
                    <a:pt x="2779482" y="330041"/>
                    <a:pt x="2741742" y="367781"/>
                    <a:pt x="2695188" y="367781"/>
                  </a:cubicBezTo>
                  <a:lnTo>
                    <a:pt x="84294" y="367781"/>
                  </a:lnTo>
                  <a:cubicBezTo>
                    <a:pt x="37740" y="367781"/>
                    <a:pt x="0" y="330041"/>
                    <a:pt x="0" y="283487"/>
                  </a:cubicBezTo>
                  <a:lnTo>
                    <a:pt x="0" y="84294"/>
                  </a:lnTo>
                  <a:cubicBezTo>
                    <a:pt x="0" y="37740"/>
                    <a:pt x="37740" y="0"/>
                    <a:pt x="84294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2779482" cy="377306"/>
            </a:xfrm>
            <a:prstGeom prst="rect">
              <a:avLst/>
            </a:prstGeom>
          </p:spPr>
          <p:txBody>
            <a:bodyPr lIns="40798" tIns="40798" rIns="40798" bIns="40798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 rot="-725416">
            <a:off x="-654841" y="2496955"/>
            <a:ext cx="6743618" cy="57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4"/>
              </a:lnSpc>
            </a:pPr>
            <a:r>
              <a:rPr lang="en-US" sz="3728" b="1" dirty="0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1er </a:t>
            </a:r>
            <a:r>
              <a:rPr lang="en-US" sz="3728" b="1" dirty="0" err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territoire</a:t>
            </a:r>
            <a:r>
              <a:rPr lang="en-US" sz="3728" b="1" dirty="0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728" b="1" dirty="0" err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breton</a:t>
            </a:r>
            <a:r>
              <a:rPr lang="en-US" sz="3728" b="1" dirty="0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  <p:grpSp>
        <p:nvGrpSpPr>
          <p:cNvPr id="19" name="Group 19"/>
          <p:cNvGrpSpPr/>
          <p:nvPr/>
        </p:nvGrpSpPr>
        <p:grpSpPr>
          <a:xfrm rot="-536703">
            <a:off x="-25387" y="3048454"/>
            <a:ext cx="5920716" cy="872783"/>
            <a:chOff x="0" y="0"/>
            <a:chExt cx="3800240" cy="5602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800240" cy="560200"/>
            </a:xfrm>
            <a:custGeom>
              <a:avLst/>
              <a:gdLst/>
              <a:ahLst/>
              <a:cxnLst/>
              <a:rect l="l" t="t" r="r" b="b"/>
              <a:pathLst>
                <a:path w="3800240" h="560200">
                  <a:moveTo>
                    <a:pt x="66688" y="0"/>
                  </a:moveTo>
                  <a:lnTo>
                    <a:pt x="3733552" y="0"/>
                  </a:lnTo>
                  <a:cubicBezTo>
                    <a:pt x="3770383" y="0"/>
                    <a:pt x="3800240" y="29857"/>
                    <a:pt x="3800240" y="66688"/>
                  </a:cubicBezTo>
                  <a:lnTo>
                    <a:pt x="3800240" y="493512"/>
                  </a:lnTo>
                  <a:cubicBezTo>
                    <a:pt x="3800240" y="530343"/>
                    <a:pt x="3770383" y="560200"/>
                    <a:pt x="3733552" y="560200"/>
                  </a:cubicBezTo>
                  <a:lnTo>
                    <a:pt x="66688" y="560200"/>
                  </a:lnTo>
                  <a:cubicBezTo>
                    <a:pt x="29857" y="560200"/>
                    <a:pt x="0" y="530343"/>
                    <a:pt x="0" y="493512"/>
                  </a:cubicBezTo>
                  <a:lnTo>
                    <a:pt x="0" y="66688"/>
                  </a:lnTo>
                  <a:cubicBezTo>
                    <a:pt x="0" y="29857"/>
                    <a:pt x="29857" y="0"/>
                    <a:pt x="66688" y="0"/>
                  </a:cubicBezTo>
                  <a:close/>
                </a:path>
              </a:pathLst>
            </a:custGeom>
            <a:solidFill>
              <a:srgbClr val="F0B94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9525"/>
              <a:ext cx="3800240" cy="569725"/>
            </a:xfrm>
            <a:prstGeom prst="rect">
              <a:avLst/>
            </a:prstGeom>
          </p:spPr>
          <p:txBody>
            <a:bodyPr lIns="40798" tIns="40798" rIns="40798" bIns="40798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989314" y="9672637"/>
            <a:ext cx="1430937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- Salon de l’Habitat - </a:t>
            </a:r>
          </a:p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- Edition 2024 -   </a:t>
            </a:r>
          </a:p>
        </p:txBody>
      </p:sp>
      <p:sp>
        <p:nvSpPr>
          <p:cNvPr id="24" name="TextBox 24"/>
          <p:cNvSpPr txBox="1"/>
          <p:nvPr/>
        </p:nvSpPr>
        <p:spPr>
          <a:xfrm rot="-529092">
            <a:off x="-151635" y="3082228"/>
            <a:ext cx="6170905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4"/>
              </a:lnSpc>
            </a:pPr>
            <a:r>
              <a:rPr lang="en-US" sz="2587" b="1" dirty="0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à </a:t>
            </a:r>
            <a:r>
              <a:rPr lang="en-US" sz="2587" b="1" dirty="0" err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mettre</a:t>
            </a:r>
            <a:r>
              <a:rPr lang="en-US" sz="2587" b="1" dirty="0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en place un </a:t>
            </a:r>
            <a:r>
              <a:rPr lang="en-US" sz="2587" b="1" dirty="0" err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observatoire</a:t>
            </a:r>
            <a:endParaRPr lang="en-US" sz="2587" b="1" dirty="0">
              <a:solidFill>
                <a:srgbClr val="FFFFFF"/>
              </a:solidFill>
              <a:latin typeface="Josefin Sans Bold"/>
              <a:ea typeface="Josefin Sans Bold"/>
              <a:cs typeface="Josefin Sans Bold"/>
              <a:sym typeface="Josefin Sans Bold"/>
            </a:endParaRPr>
          </a:p>
          <a:p>
            <a:pPr algn="ctr">
              <a:lnSpc>
                <a:spcPts val="3104"/>
              </a:lnSpc>
            </a:pPr>
            <a:r>
              <a:rPr lang="en-US" sz="2587" b="1" dirty="0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du </a:t>
            </a:r>
            <a:r>
              <a:rPr lang="en-US" sz="2587" b="1" dirty="0" err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foncier</a:t>
            </a:r>
            <a:r>
              <a:rPr lang="en-US" sz="2587" b="1" dirty="0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 </a:t>
            </a:r>
          </a:p>
        </p:txBody>
      </p:sp>
      <p:pic>
        <p:nvPicPr>
          <p:cNvPr id="26" name="Image 25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41F4722B-4DFF-66E1-4309-3E2F4BEACC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84" y="6781482"/>
            <a:ext cx="6018570" cy="3160193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5C3B7267-C050-DE16-983D-DF8270EC75B6}"/>
              </a:ext>
            </a:extLst>
          </p:cNvPr>
          <p:cNvSpPr txBox="1"/>
          <p:nvPr/>
        </p:nvSpPr>
        <p:spPr>
          <a:xfrm>
            <a:off x="9144000" y="46863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BB57C84-F409-3E0C-F379-2C2B9D318045}"/>
              </a:ext>
            </a:extLst>
          </p:cNvPr>
          <p:cNvSpPr txBox="1"/>
          <p:nvPr/>
        </p:nvSpPr>
        <p:spPr>
          <a:xfrm>
            <a:off x="2284865" y="4269875"/>
            <a:ext cx="3184799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 b="1" dirty="0">
                <a:solidFill>
                  <a:schemeClr val="bg1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Observatoire du </a:t>
            </a:r>
            <a:r>
              <a:rPr lang="en-US" sz="2200" b="1" dirty="0" err="1">
                <a:solidFill>
                  <a:schemeClr val="bg1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Foncier</a:t>
            </a:r>
            <a:r>
              <a:rPr lang="en-US" sz="2200" b="1" dirty="0">
                <a:solidFill>
                  <a:schemeClr val="bg1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pour la Transition </a:t>
            </a:r>
            <a:r>
              <a:rPr lang="en-US" sz="2200" b="1" dirty="0" err="1">
                <a:solidFill>
                  <a:schemeClr val="bg1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Climatique</a:t>
            </a:r>
            <a:r>
              <a:rPr lang="en-US" sz="2200" b="1" dirty="0">
                <a:solidFill>
                  <a:schemeClr val="bg1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du Pays de Fougères (OFTC) 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endParaRPr lang="en-US" sz="2200" b="1" dirty="0">
              <a:solidFill>
                <a:schemeClr val="bg1"/>
              </a:solidFill>
              <a:latin typeface="Josefin Sans Bold"/>
              <a:ea typeface="Josefin Sans Bold"/>
              <a:cs typeface="Josefin Sans Bold"/>
              <a:sym typeface="Josefin Sans Bold"/>
            </a:endParaRP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 b="1" dirty="0" err="1">
                <a:solidFill>
                  <a:schemeClr val="bg1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Financé</a:t>
            </a:r>
            <a:r>
              <a:rPr lang="en-US" sz="2200" b="1" dirty="0">
                <a:solidFill>
                  <a:schemeClr val="bg1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par le </a:t>
            </a:r>
            <a:r>
              <a:rPr lang="en-US" sz="2200" b="1" dirty="0" err="1">
                <a:solidFill>
                  <a:schemeClr val="bg1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programme</a:t>
            </a:r>
            <a:r>
              <a:rPr lang="en-US" sz="2200" b="1" dirty="0">
                <a:solidFill>
                  <a:schemeClr val="bg1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européen</a:t>
            </a:r>
            <a:r>
              <a:rPr lang="en-US" sz="2200" b="1" dirty="0">
                <a:solidFill>
                  <a:schemeClr val="bg1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LEADER </a:t>
            </a:r>
          </a:p>
          <a:p>
            <a:endParaRPr lang="fr-FR" sz="2200" dirty="0"/>
          </a:p>
        </p:txBody>
      </p:sp>
      <p:pic>
        <p:nvPicPr>
          <p:cNvPr id="29" name="Graphique 28" descr="Loupe avec un remplissage uni">
            <a:extLst>
              <a:ext uri="{FF2B5EF4-FFF2-40B4-BE49-F238E27FC236}">
                <a16:creationId xmlns:a16="http://schemas.microsoft.com/office/drawing/2014/main" id="{4C2E7DCC-8535-BCD0-2DF7-4B0B590B86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027792">
            <a:off x="3163756" y="7114585"/>
            <a:ext cx="2623672" cy="2623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40000"/>
    </mc:Choice>
    <mc:Fallback xmlns="">
      <p:transition advClick="0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8" grpId="0"/>
      <p:bldP spid="18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04659" y="245117"/>
            <a:ext cx="4099294" cy="1962525"/>
          </a:xfrm>
          <a:custGeom>
            <a:avLst/>
            <a:gdLst/>
            <a:ahLst/>
            <a:cxnLst/>
            <a:rect l="l" t="t" r="r" b="b"/>
            <a:pathLst>
              <a:path w="4099294" h="1962525">
                <a:moveTo>
                  <a:pt x="0" y="0"/>
                </a:moveTo>
                <a:lnTo>
                  <a:pt x="4099294" y="0"/>
                </a:lnTo>
                <a:lnTo>
                  <a:pt x="4099294" y="1962525"/>
                </a:lnTo>
                <a:lnTo>
                  <a:pt x="0" y="1962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279498" y="8585243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8"/>
                </a:lnTo>
                <a:lnTo>
                  <a:pt x="0" y="14217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16515407" y="8767220"/>
            <a:ext cx="1487785" cy="1239821"/>
          </a:xfrm>
          <a:custGeom>
            <a:avLst/>
            <a:gdLst/>
            <a:ahLst/>
            <a:cxnLst/>
            <a:rect l="l" t="t" r="r" b="b"/>
            <a:pathLst>
              <a:path w="1487785" h="1239821">
                <a:moveTo>
                  <a:pt x="0" y="0"/>
                </a:moveTo>
                <a:lnTo>
                  <a:pt x="1487786" y="0"/>
                </a:lnTo>
                <a:lnTo>
                  <a:pt x="1487786" y="1239821"/>
                </a:lnTo>
                <a:lnTo>
                  <a:pt x="0" y="12398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2999031" y="4100511"/>
            <a:ext cx="12295346" cy="2085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Un territoire de coopération et de complémentarités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41820" y="9807016"/>
            <a:ext cx="1430937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- Salon de l’Habitat - </a:t>
            </a:r>
          </a:p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- Edition 2024 - 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13654" y="2910429"/>
            <a:ext cx="1785377" cy="4123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58"/>
              </a:lnSpc>
            </a:pPr>
            <a:r>
              <a:rPr lang="en-US" sz="24113" b="1">
                <a:solidFill>
                  <a:srgbClr val="00646E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50294" y="0"/>
            <a:ext cx="3655135" cy="1749886"/>
          </a:xfrm>
          <a:custGeom>
            <a:avLst/>
            <a:gdLst/>
            <a:ahLst/>
            <a:cxnLst/>
            <a:rect l="l" t="t" r="r" b="b"/>
            <a:pathLst>
              <a:path w="3655135" h="1749886">
                <a:moveTo>
                  <a:pt x="0" y="0"/>
                </a:moveTo>
                <a:lnTo>
                  <a:pt x="3655135" y="0"/>
                </a:lnTo>
                <a:lnTo>
                  <a:pt x="3655135" y="1749886"/>
                </a:lnTo>
                <a:lnTo>
                  <a:pt x="0" y="1749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476079" y="340696"/>
            <a:ext cx="17442269" cy="220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00646E"/>
                </a:solidFill>
                <a:latin typeface="Josefin Sans"/>
                <a:ea typeface="Josefin Sans"/>
                <a:cs typeface="Josefin Sans"/>
                <a:sym typeface="Josefin Sans"/>
              </a:rPr>
              <a:t>Orientation n°5</a:t>
            </a:r>
          </a:p>
          <a:p>
            <a:pPr algn="ctr">
              <a:lnSpc>
                <a:spcPts val="5879"/>
              </a:lnSpc>
            </a:pPr>
            <a:r>
              <a:rPr lang="en-US" sz="41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Réaffirmer le rôle de l’armature territoriale </a:t>
            </a:r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en tant que modèle d’organisation et de structuration du territoire </a:t>
            </a:r>
          </a:p>
        </p:txBody>
      </p:sp>
      <p:sp>
        <p:nvSpPr>
          <p:cNvPr id="4" name="Freeform 4"/>
          <p:cNvSpPr/>
          <p:nvPr/>
        </p:nvSpPr>
        <p:spPr>
          <a:xfrm>
            <a:off x="6396972" y="347875"/>
            <a:ext cx="601444" cy="621793"/>
          </a:xfrm>
          <a:custGeom>
            <a:avLst/>
            <a:gdLst/>
            <a:ahLst/>
            <a:cxnLst/>
            <a:rect l="l" t="t" r="r" b="b"/>
            <a:pathLst>
              <a:path w="601444" h="621793">
                <a:moveTo>
                  <a:pt x="0" y="0"/>
                </a:moveTo>
                <a:lnTo>
                  <a:pt x="601444" y="0"/>
                </a:lnTo>
                <a:lnTo>
                  <a:pt x="601444" y="621793"/>
                </a:lnTo>
                <a:lnTo>
                  <a:pt x="0" y="6217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16515407" y="8767220"/>
            <a:ext cx="1487785" cy="1239821"/>
          </a:xfrm>
          <a:custGeom>
            <a:avLst/>
            <a:gdLst/>
            <a:ahLst/>
            <a:cxnLst/>
            <a:rect l="l" t="t" r="r" b="b"/>
            <a:pathLst>
              <a:path w="1487785" h="1239821">
                <a:moveTo>
                  <a:pt x="0" y="0"/>
                </a:moveTo>
                <a:lnTo>
                  <a:pt x="1487786" y="0"/>
                </a:lnTo>
                <a:lnTo>
                  <a:pt x="1487786" y="1239821"/>
                </a:lnTo>
                <a:lnTo>
                  <a:pt x="0" y="12398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279498" y="8585243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8"/>
                </a:lnTo>
                <a:lnTo>
                  <a:pt x="0" y="14217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6554153" y="2548591"/>
            <a:ext cx="4390523" cy="466506"/>
          </a:xfrm>
          <a:custGeom>
            <a:avLst/>
            <a:gdLst/>
            <a:ahLst/>
            <a:cxnLst/>
            <a:rect l="l" t="t" r="r" b="b"/>
            <a:pathLst>
              <a:path w="4390523" h="466506">
                <a:moveTo>
                  <a:pt x="0" y="0"/>
                </a:moveTo>
                <a:lnTo>
                  <a:pt x="4390524" y="0"/>
                </a:lnTo>
                <a:lnTo>
                  <a:pt x="4390524" y="466506"/>
                </a:lnTo>
                <a:lnTo>
                  <a:pt x="0" y="4665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9849" t="-321821" r="-60960" b="-32219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3073147" y="3534375"/>
            <a:ext cx="1178503" cy="1178503"/>
          </a:xfrm>
          <a:custGeom>
            <a:avLst/>
            <a:gdLst/>
            <a:ahLst/>
            <a:cxnLst/>
            <a:rect l="l" t="t" r="r" b="b"/>
            <a:pathLst>
              <a:path w="1178503" h="1178503">
                <a:moveTo>
                  <a:pt x="0" y="0"/>
                </a:moveTo>
                <a:lnTo>
                  <a:pt x="1178503" y="0"/>
                </a:lnTo>
                <a:lnTo>
                  <a:pt x="1178503" y="1178502"/>
                </a:lnTo>
                <a:lnTo>
                  <a:pt x="0" y="11785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3073147" y="5051400"/>
            <a:ext cx="1178503" cy="1178503"/>
          </a:xfrm>
          <a:custGeom>
            <a:avLst/>
            <a:gdLst/>
            <a:ahLst/>
            <a:cxnLst/>
            <a:rect l="l" t="t" r="r" b="b"/>
            <a:pathLst>
              <a:path w="1178503" h="1178503">
                <a:moveTo>
                  <a:pt x="0" y="0"/>
                </a:moveTo>
                <a:lnTo>
                  <a:pt x="1178503" y="0"/>
                </a:lnTo>
                <a:lnTo>
                  <a:pt x="1178503" y="1178503"/>
                </a:lnTo>
                <a:lnTo>
                  <a:pt x="0" y="11785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2992269" y="6572803"/>
            <a:ext cx="1340258" cy="1340258"/>
          </a:xfrm>
          <a:custGeom>
            <a:avLst/>
            <a:gdLst/>
            <a:ahLst/>
            <a:cxnLst/>
            <a:rect l="l" t="t" r="r" b="b"/>
            <a:pathLst>
              <a:path w="1340258" h="1340258">
                <a:moveTo>
                  <a:pt x="0" y="0"/>
                </a:moveTo>
                <a:lnTo>
                  <a:pt x="1340258" y="0"/>
                </a:lnTo>
                <a:lnTo>
                  <a:pt x="1340258" y="1340258"/>
                </a:lnTo>
                <a:lnTo>
                  <a:pt x="0" y="13402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2042529" y="9616516"/>
            <a:ext cx="1430937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- Salon de l’Habitat - </a:t>
            </a:r>
          </a:p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- Edition 2024 - 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83856" y="3688501"/>
            <a:ext cx="1252164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Un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maillage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 services et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d’équipements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autour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des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pôles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l’armature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territoriale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683856" y="5376327"/>
            <a:ext cx="1252164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Déploiement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du très haut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débit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sur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l’ensemble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du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territoire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83856" y="6978607"/>
            <a:ext cx="1252164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Une armature territoriale équilibrée garante de droits et de devoirs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50294" y="0"/>
            <a:ext cx="3655135" cy="1749886"/>
          </a:xfrm>
          <a:custGeom>
            <a:avLst/>
            <a:gdLst/>
            <a:ahLst/>
            <a:cxnLst/>
            <a:rect l="l" t="t" r="r" b="b"/>
            <a:pathLst>
              <a:path w="3655135" h="1749886">
                <a:moveTo>
                  <a:pt x="0" y="0"/>
                </a:moveTo>
                <a:lnTo>
                  <a:pt x="3655135" y="0"/>
                </a:lnTo>
                <a:lnTo>
                  <a:pt x="3655135" y="1749886"/>
                </a:lnTo>
                <a:lnTo>
                  <a:pt x="0" y="1749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476079" y="340696"/>
            <a:ext cx="17442269" cy="220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00646E"/>
                </a:solidFill>
                <a:latin typeface="Josefin Sans"/>
                <a:ea typeface="Josefin Sans"/>
                <a:cs typeface="Josefin Sans"/>
                <a:sym typeface="Josefin Sans"/>
              </a:rPr>
              <a:t>Orientation n°5</a:t>
            </a:r>
          </a:p>
          <a:p>
            <a:pPr algn="ctr">
              <a:lnSpc>
                <a:spcPts val="5879"/>
              </a:lnSpc>
            </a:pPr>
            <a:r>
              <a:rPr lang="en-US" sz="41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Réaffirmer le rôle de l’armature territoriale </a:t>
            </a:r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en tant que modèle d’organisation et de structuration du territoire </a:t>
            </a:r>
          </a:p>
        </p:txBody>
      </p:sp>
      <p:sp>
        <p:nvSpPr>
          <p:cNvPr id="4" name="Freeform 4"/>
          <p:cNvSpPr/>
          <p:nvPr/>
        </p:nvSpPr>
        <p:spPr>
          <a:xfrm>
            <a:off x="6396972" y="347875"/>
            <a:ext cx="601444" cy="621793"/>
          </a:xfrm>
          <a:custGeom>
            <a:avLst/>
            <a:gdLst/>
            <a:ahLst/>
            <a:cxnLst/>
            <a:rect l="l" t="t" r="r" b="b"/>
            <a:pathLst>
              <a:path w="601444" h="621793">
                <a:moveTo>
                  <a:pt x="0" y="0"/>
                </a:moveTo>
                <a:lnTo>
                  <a:pt x="601444" y="0"/>
                </a:lnTo>
                <a:lnTo>
                  <a:pt x="601444" y="621793"/>
                </a:lnTo>
                <a:lnTo>
                  <a:pt x="0" y="6217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16515407" y="8767220"/>
            <a:ext cx="1487785" cy="1239821"/>
          </a:xfrm>
          <a:custGeom>
            <a:avLst/>
            <a:gdLst/>
            <a:ahLst/>
            <a:cxnLst/>
            <a:rect l="l" t="t" r="r" b="b"/>
            <a:pathLst>
              <a:path w="1487785" h="1239821">
                <a:moveTo>
                  <a:pt x="0" y="0"/>
                </a:moveTo>
                <a:lnTo>
                  <a:pt x="1487786" y="0"/>
                </a:lnTo>
                <a:lnTo>
                  <a:pt x="1487786" y="1239821"/>
                </a:lnTo>
                <a:lnTo>
                  <a:pt x="0" y="12398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3248450" y="3089056"/>
            <a:ext cx="10516742" cy="6917985"/>
          </a:xfrm>
          <a:custGeom>
            <a:avLst/>
            <a:gdLst/>
            <a:ahLst/>
            <a:cxnLst/>
            <a:rect l="l" t="t" r="r" b="b"/>
            <a:pathLst>
              <a:path w="10516742" h="6917985">
                <a:moveTo>
                  <a:pt x="0" y="0"/>
                </a:moveTo>
                <a:lnTo>
                  <a:pt x="10516741" y="0"/>
                </a:lnTo>
                <a:lnTo>
                  <a:pt x="10516741" y="6917985"/>
                </a:lnTo>
                <a:lnTo>
                  <a:pt x="0" y="69179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36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279498" y="8585243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8"/>
                </a:lnTo>
                <a:lnTo>
                  <a:pt x="0" y="14217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6554153" y="2548591"/>
            <a:ext cx="4390523" cy="466506"/>
          </a:xfrm>
          <a:custGeom>
            <a:avLst/>
            <a:gdLst/>
            <a:ahLst/>
            <a:cxnLst/>
            <a:rect l="l" t="t" r="r" b="b"/>
            <a:pathLst>
              <a:path w="4390523" h="466506">
                <a:moveTo>
                  <a:pt x="0" y="0"/>
                </a:moveTo>
                <a:lnTo>
                  <a:pt x="4390524" y="0"/>
                </a:lnTo>
                <a:lnTo>
                  <a:pt x="4390524" y="466506"/>
                </a:lnTo>
                <a:lnTo>
                  <a:pt x="0" y="4665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9849" t="-321821" r="-60960" b="-322192"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9965664" flipH="1" flipV="1">
            <a:off x="12752110" y="4856570"/>
            <a:ext cx="2954479" cy="26590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3000"/>
    </mc:Choice>
    <mc:Fallback xmlns="">
      <p:transition advClick="0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75154" y="224592"/>
            <a:ext cx="13945627" cy="9837816"/>
          </a:xfrm>
          <a:custGeom>
            <a:avLst/>
            <a:gdLst/>
            <a:ahLst/>
            <a:cxnLst/>
            <a:rect l="l" t="t" r="r" b="b"/>
            <a:pathLst>
              <a:path w="13945627" h="9837816">
                <a:moveTo>
                  <a:pt x="0" y="0"/>
                </a:moveTo>
                <a:lnTo>
                  <a:pt x="13945627" y="0"/>
                </a:lnTo>
                <a:lnTo>
                  <a:pt x="13945627" y="9837816"/>
                </a:lnTo>
                <a:lnTo>
                  <a:pt x="0" y="98378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279498" y="8585243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8"/>
                </a:lnTo>
                <a:lnTo>
                  <a:pt x="0" y="14217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16515407" y="8767220"/>
            <a:ext cx="1487785" cy="1239821"/>
          </a:xfrm>
          <a:custGeom>
            <a:avLst/>
            <a:gdLst/>
            <a:ahLst/>
            <a:cxnLst/>
            <a:rect l="l" t="t" r="r" b="b"/>
            <a:pathLst>
              <a:path w="1487785" h="1239821">
                <a:moveTo>
                  <a:pt x="0" y="0"/>
                </a:moveTo>
                <a:lnTo>
                  <a:pt x="1487786" y="0"/>
                </a:lnTo>
                <a:lnTo>
                  <a:pt x="1487786" y="1239821"/>
                </a:lnTo>
                <a:lnTo>
                  <a:pt x="0" y="12398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10000"/>
    </mc:Choice>
    <mc:Fallback xmlns="">
      <p:transition advClick="0" advTm="10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50294" y="0"/>
            <a:ext cx="3655135" cy="1749886"/>
          </a:xfrm>
          <a:custGeom>
            <a:avLst/>
            <a:gdLst/>
            <a:ahLst/>
            <a:cxnLst/>
            <a:rect l="l" t="t" r="r" b="b"/>
            <a:pathLst>
              <a:path w="3655135" h="1749886">
                <a:moveTo>
                  <a:pt x="0" y="0"/>
                </a:moveTo>
                <a:lnTo>
                  <a:pt x="3655135" y="0"/>
                </a:lnTo>
                <a:lnTo>
                  <a:pt x="3655135" y="1749886"/>
                </a:lnTo>
                <a:lnTo>
                  <a:pt x="0" y="1749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476079" y="369271"/>
            <a:ext cx="17442269" cy="220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00646E"/>
                </a:solidFill>
                <a:latin typeface="Josefin Sans"/>
                <a:ea typeface="Josefin Sans"/>
                <a:cs typeface="Josefin Sans"/>
                <a:sym typeface="Josefin Sans"/>
              </a:rPr>
              <a:t>Orientation n°6</a:t>
            </a:r>
          </a:p>
          <a:p>
            <a:pPr algn="ctr">
              <a:lnSpc>
                <a:spcPts val="5879"/>
              </a:lnSpc>
            </a:pPr>
            <a:r>
              <a:rPr lang="en-US" sz="41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Proposer une offre d’habitat flexible et diversifiée adaptée</a:t>
            </a:r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aux parcours résidentiels des ménages  </a:t>
            </a:r>
          </a:p>
        </p:txBody>
      </p:sp>
      <p:sp>
        <p:nvSpPr>
          <p:cNvPr id="4" name="Freeform 4"/>
          <p:cNvSpPr/>
          <p:nvPr/>
        </p:nvSpPr>
        <p:spPr>
          <a:xfrm>
            <a:off x="6396972" y="347875"/>
            <a:ext cx="601444" cy="621793"/>
          </a:xfrm>
          <a:custGeom>
            <a:avLst/>
            <a:gdLst/>
            <a:ahLst/>
            <a:cxnLst/>
            <a:rect l="l" t="t" r="r" b="b"/>
            <a:pathLst>
              <a:path w="601444" h="621793">
                <a:moveTo>
                  <a:pt x="0" y="0"/>
                </a:moveTo>
                <a:lnTo>
                  <a:pt x="601444" y="0"/>
                </a:lnTo>
                <a:lnTo>
                  <a:pt x="601444" y="621793"/>
                </a:lnTo>
                <a:lnTo>
                  <a:pt x="0" y="6217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16515407" y="8767220"/>
            <a:ext cx="1487785" cy="1239821"/>
          </a:xfrm>
          <a:custGeom>
            <a:avLst/>
            <a:gdLst/>
            <a:ahLst/>
            <a:cxnLst/>
            <a:rect l="l" t="t" r="r" b="b"/>
            <a:pathLst>
              <a:path w="1487785" h="1239821">
                <a:moveTo>
                  <a:pt x="0" y="0"/>
                </a:moveTo>
                <a:lnTo>
                  <a:pt x="1487786" y="0"/>
                </a:lnTo>
                <a:lnTo>
                  <a:pt x="1487786" y="1239821"/>
                </a:lnTo>
                <a:lnTo>
                  <a:pt x="0" y="12398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279498" y="8585243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8"/>
                </a:lnTo>
                <a:lnTo>
                  <a:pt x="0" y="14217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6554153" y="2548591"/>
            <a:ext cx="4390523" cy="466506"/>
          </a:xfrm>
          <a:custGeom>
            <a:avLst/>
            <a:gdLst/>
            <a:ahLst/>
            <a:cxnLst/>
            <a:rect l="l" t="t" r="r" b="b"/>
            <a:pathLst>
              <a:path w="4390523" h="466506">
                <a:moveTo>
                  <a:pt x="0" y="0"/>
                </a:moveTo>
                <a:lnTo>
                  <a:pt x="4390524" y="0"/>
                </a:lnTo>
                <a:lnTo>
                  <a:pt x="4390524" y="466506"/>
                </a:lnTo>
                <a:lnTo>
                  <a:pt x="0" y="4665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9849" t="-321821" r="-60960" b="-32219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2668644" y="3109349"/>
            <a:ext cx="1013181" cy="1013181"/>
          </a:xfrm>
          <a:custGeom>
            <a:avLst/>
            <a:gdLst/>
            <a:ahLst/>
            <a:cxnLst/>
            <a:rect l="l" t="t" r="r" b="b"/>
            <a:pathLst>
              <a:path w="1013181" h="1013181">
                <a:moveTo>
                  <a:pt x="0" y="0"/>
                </a:moveTo>
                <a:lnTo>
                  <a:pt x="1013181" y="0"/>
                </a:lnTo>
                <a:lnTo>
                  <a:pt x="1013181" y="1013181"/>
                </a:lnTo>
                <a:lnTo>
                  <a:pt x="0" y="101318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2696521" y="4380137"/>
            <a:ext cx="957427" cy="957427"/>
          </a:xfrm>
          <a:custGeom>
            <a:avLst/>
            <a:gdLst/>
            <a:ahLst/>
            <a:cxnLst/>
            <a:rect l="l" t="t" r="r" b="b"/>
            <a:pathLst>
              <a:path w="957427" h="957427">
                <a:moveTo>
                  <a:pt x="0" y="0"/>
                </a:moveTo>
                <a:lnTo>
                  <a:pt x="957427" y="0"/>
                </a:lnTo>
                <a:lnTo>
                  <a:pt x="957427" y="957427"/>
                </a:lnTo>
                <a:lnTo>
                  <a:pt x="0" y="95742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2712327" y="5901019"/>
            <a:ext cx="925814" cy="925814"/>
          </a:xfrm>
          <a:custGeom>
            <a:avLst/>
            <a:gdLst/>
            <a:ahLst/>
            <a:cxnLst/>
            <a:rect l="l" t="t" r="r" b="b"/>
            <a:pathLst>
              <a:path w="925814" h="925814">
                <a:moveTo>
                  <a:pt x="0" y="0"/>
                </a:moveTo>
                <a:lnTo>
                  <a:pt x="925813" y="0"/>
                </a:lnTo>
                <a:lnTo>
                  <a:pt x="925813" y="925813"/>
                </a:lnTo>
                <a:lnTo>
                  <a:pt x="0" y="925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2712327" y="7140534"/>
            <a:ext cx="925814" cy="925814"/>
          </a:xfrm>
          <a:custGeom>
            <a:avLst/>
            <a:gdLst/>
            <a:ahLst/>
            <a:cxnLst/>
            <a:rect l="l" t="t" r="r" b="b"/>
            <a:pathLst>
              <a:path w="925814" h="925814">
                <a:moveTo>
                  <a:pt x="0" y="0"/>
                </a:moveTo>
                <a:lnTo>
                  <a:pt x="925813" y="0"/>
                </a:lnTo>
                <a:lnTo>
                  <a:pt x="925813" y="925814"/>
                </a:lnTo>
                <a:lnTo>
                  <a:pt x="0" y="92581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2740205" y="8323523"/>
            <a:ext cx="870059" cy="870059"/>
          </a:xfrm>
          <a:custGeom>
            <a:avLst/>
            <a:gdLst/>
            <a:ahLst/>
            <a:cxnLst/>
            <a:rect l="l" t="t" r="r" b="b"/>
            <a:pathLst>
              <a:path w="870059" h="870059">
                <a:moveTo>
                  <a:pt x="0" y="0"/>
                </a:moveTo>
                <a:lnTo>
                  <a:pt x="870059" y="0"/>
                </a:lnTo>
                <a:lnTo>
                  <a:pt x="870059" y="870059"/>
                </a:lnTo>
                <a:lnTo>
                  <a:pt x="0" y="87005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TextBox 13"/>
          <p:cNvSpPr txBox="1"/>
          <p:nvPr/>
        </p:nvSpPr>
        <p:spPr>
          <a:xfrm>
            <a:off x="2042529" y="9616516"/>
            <a:ext cx="1430937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- Salon de l’Habitat - </a:t>
            </a:r>
          </a:p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- Edition 2024 - 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163196" y="3407112"/>
            <a:ext cx="1252164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Une perspective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démographique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réaliste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et progressive</a:t>
            </a:r>
          </a:p>
          <a:p>
            <a:pPr algn="l">
              <a:lnSpc>
                <a:spcPts val="3600"/>
              </a:lnSpc>
            </a:pPr>
            <a:endParaRPr lang="en-US" sz="3000" b="1">
              <a:solidFill>
                <a:srgbClr val="1C1D20"/>
              </a:solidFill>
              <a:latin typeface="Josefin Sans Bold"/>
              <a:ea typeface="Josefin Sans Bold"/>
              <a:cs typeface="Josefin Sans Bold"/>
              <a:sym typeface="Josefin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163196" y="6176553"/>
            <a:ext cx="1252164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Une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diversité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typologie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logement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163196" y="4651555"/>
            <a:ext cx="1252164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Une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offre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logement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qui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favorise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la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reconquête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 la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vacance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et des dents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creuses</a:t>
            </a:r>
            <a:endParaRPr lang="en-US" sz="3000" b="1">
              <a:solidFill>
                <a:srgbClr val="1C1D20"/>
              </a:solidFill>
              <a:latin typeface="Josefin Sans Bold"/>
              <a:ea typeface="Josefin Sans Bold"/>
              <a:cs typeface="Josefin Sans Bold"/>
              <a:sym typeface="Josefin Sa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163196" y="7149244"/>
            <a:ext cx="1252164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nouvelles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formes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d’habitat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(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collaboratif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,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transitoire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,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léger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,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évolutif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...)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163196" y="8497180"/>
            <a:ext cx="1252164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Une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diversité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l’offre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nouvelle de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logements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dans les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Programmes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Locaux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l’Habitat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(PLH)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25000"/>
    </mc:Choice>
    <mc:Fallback xmlns="">
      <p:transition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25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50294" y="0"/>
            <a:ext cx="3655135" cy="1749886"/>
          </a:xfrm>
          <a:custGeom>
            <a:avLst/>
            <a:gdLst/>
            <a:ahLst/>
            <a:cxnLst/>
            <a:rect l="l" t="t" r="r" b="b"/>
            <a:pathLst>
              <a:path w="3655135" h="1749886">
                <a:moveTo>
                  <a:pt x="0" y="0"/>
                </a:moveTo>
                <a:lnTo>
                  <a:pt x="3655135" y="0"/>
                </a:lnTo>
                <a:lnTo>
                  <a:pt x="3655135" y="1749886"/>
                </a:lnTo>
                <a:lnTo>
                  <a:pt x="0" y="1749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6515407" y="8767220"/>
            <a:ext cx="1487785" cy="1239821"/>
          </a:xfrm>
          <a:custGeom>
            <a:avLst/>
            <a:gdLst/>
            <a:ahLst/>
            <a:cxnLst/>
            <a:rect l="l" t="t" r="r" b="b"/>
            <a:pathLst>
              <a:path w="1487785" h="1239821">
                <a:moveTo>
                  <a:pt x="0" y="0"/>
                </a:moveTo>
                <a:lnTo>
                  <a:pt x="1487786" y="0"/>
                </a:lnTo>
                <a:lnTo>
                  <a:pt x="1487786" y="1239821"/>
                </a:lnTo>
                <a:lnTo>
                  <a:pt x="0" y="12398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279498" y="8585243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8"/>
                </a:lnTo>
                <a:lnTo>
                  <a:pt x="0" y="1421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2320045" y="5107815"/>
            <a:ext cx="14345359" cy="2729569"/>
          </a:xfrm>
          <a:custGeom>
            <a:avLst/>
            <a:gdLst/>
            <a:ahLst/>
            <a:cxnLst/>
            <a:rect l="l" t="t" r="r" b="b"/>
            <a:pathLst>
              <a:path w="14345359" h="2729569">
                <a:moveTo>
                  <a:pt x="0" y="0"/>
                </a:moveTo>
                <a:lnTo>
                  <a:pt x="14345359" y="0"/>
                </a:lnTo>
                <a:lnTo>
                  <a:pt x="14345359" y="2729569"/>
                </a:lnTo>
                <a:lnTo>
                  <a:pt x="0" y="27295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271" r="-10650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2042529" y="9616516"/>
            <a:ext cx="1430937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- Salon de l’Habitat - </a:t>
            </a:r>
          </a:p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- Edition 2024 - 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01539" y="3833702"/>
            <a:ext cx="13439503" cy="1499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4"/>
              </a:lnSpc>
            </a:pPr>
            <a:r>
              <a:rPr lang="en-US" sz="322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Une perspective </a:t>
            </a:r>
            <a:r>
              <a:rPr lang="en-US" sz="322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démographique</a:t>
            </a:r>
            <a:r>
              <a:rPr lang="en-US" sz="322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322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réaliste</a:t>
            </a:r>
            <a:r>
              <a:rPr lang="en-US" sz="322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et progressive </a:t>
            </a:r>
            <a:r>
              <a:rPr lang="en-US" sz="322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constituée</a:t>
            </a:r>
            <a:r>
              <a:rPr lang="en-US" sz="322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de</a:t>
            </a:r>
          </a:p>
          <a:p>
            <a:pPr algn="ctr">
              <a:lnSpc>
                <a:spcPts val="3864"/>
              </a:lnSpc>
            </a:pPr>
            <a:r>
              <a:rPr lang="en-US" sz="322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3 pas de temps</a:t>
            </a:r>
            <a:r>
              <a:rPr lang="en-US" sz="322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: </a:t>
            </a:r>
          </a:p>
          <a:p>
            <a:pPr algn="ctr">
              <a:lnSpc>
                <a:spcPts val="3864"/>
              </a:lnSpc>
            </a:pPr>
            <a:endParaRPr lang="en-US" sz="3220">
              <a:solidFill>
                <a:srgbClr val="1C1D2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pSp>
        <p:nvGrpSpPr>
          <p:cNvPr id="8" name="Group 8"/>
          <p:cNvGrpSpPr/>
          <p:nvPr/>
        </p:nvGrpSpPr>
        <p:grpSpPr>
          <a:xfrm rot="-165379">
            <a:off x="5608345" y="734381"/>
            <a:ext cx="6968331" cy="1054826"/>
            <a:chOff x="0" y="0"/>
            <a:chExt cx="2429615" cy="36778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29614" cy="367781"/>
            </a:xfrm>
            <a:custGeom>
              <a:avLst/>
              <a:gdLst/>
              <a:ahLst/>
              <a:cxnLst/>
              <a:rect l="l" t="t" r="r" b="b"/>
              <a:pathLst>
                <a:path w="2429614" h="367781">
                  <a:moveTo>
                    <a:pt x="56662" y="0"/>
                  </a:moveTo>
                  <a:lnTo>
                    <a:pt x="2372953" y="0"/>
                  </a:lnTo>
                  <a:cubicBezTo>
                    <a:pt x="2387980" y="0"/>
                    <a:pt x="2402393" y="5970"/>
                    <a:pt x="2413019" y="16596"/>
                  </a:cubicBezTo>
                  <a:cubicBezTo>
                    <a:pt x="2423645" y="27222"/>
                    <a:pt x="2429614" y="41634"/>
                    <a:pt x="2429614" y="56662"/>
                  </a:cubicBezTo>
                  <a:lnTo>
                    <a:pt x="2429614" y="311119"/>
                  </a:lnTo>
                  <a:cubicBezTo>
                    <a:pt x="2429614" y="342413"/>
                    <a:pt x="2404246" y="367781"/>
                    <a:pt x="2372953" y="367781"/>
                  </a:cubicBezTo>
                  <a:lnTo>
                    <a:pt x="56662" y="367781"/>
                  </a:lnTo>
                  <a:cubicBezTo>
                    <a:pt x="41634" y="367781"/>
                    <a:pt x="27222" y="361811"/>
                    <a:pt x="16596" y="351185"/>
                  </a:cubicBezTo>
                  <a:cubicBezTo>
                    <a:pt x="5970" y="340559"/>
                    <a:pt x="0" y="326147"/>
                    <a:pt x="0" y="311119"/>
                  </a:cubicBezTo>
                  <a:lnTo>
                    <a:pt x="0" y="56662"/>
                  </a:lnTo>
                  <a:cubicBezTo>
                    <a:pt x="0" y="41634"/>
                    <a:pt x="5970" y="27222"/>
                    <a:pt x="16596" y="16596"/>
                  </a:cubicBezTo>
                  <a:cubicBezTo>
                    <a:pt x="27222" y="5970"/>
                    <a:pt x="41634" y="0"/>
                    <a:pt x="56662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2429615" cy="377306"/>
            </a:xfrm>
            <a:prstGeom prst="rect">
              <a:avLst/>
            </a:prstGeom>
          </p:spPr>
          <p:txBody>
            <a:bodyPr lIns="53251" tIns="53251" rIns="53251" bIns="53251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 rot="-157767">
            <a:off x="3079786" y="802563"/>
            <a:ext cx="12055198" cy="983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4"/>
              </a:lnSpc>
            </a:pPr>
            <a:r>
              <a:rPr lang="en-US" sz="6345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Zoom sur... </a:t>
            </a:r>
          </a:p>
        </p:txBody>
      </p:sp>
      <p:grpSp>
        <p:nvGrpSpPr>
          <p:cNvPr id="12" name="Group 12"/>
          <p:cNvGrpSpPr/>
          <p:nvPr/>
        </p:nvGrpSpPr>
        <p:grpSpPr>
          <a:xfrm rot="30945">
            <a:off x="6047651" y="1820995"/>
            <a:ext cx="6546498" cy="886930"/>
            <a:chOff x="0" y="0"/>
            <a:chExt cx="2468943" cy="33449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68943" cy="334496"/>
            </a:xfrm>
            <a:custGeom>
              <a:avLst/>
              <a:gdLst/>
              <a:ahLst/>
              <a:cxnLst/>
              <a:rect l="l" t="t" r="r" b="b"/>
              <a:pathLst>
                <a:path w="2468943" h="334496">
                  <a:moveTo>
                    <a:pt x="60313" y="0"/>
                  </a:moveTo>
                  <a:lnTo>
                    <a:pt x="2408631" y="0"/>
                  </a:lnTo>
                  <a:cubicBezTo>
                    <a:pt x="2441940" y="0"/>
                    <a:pt x="2468943" y="27003"/>
                    <a:pt x="2468943" y="60313"/>
                  </a:cubicBezTo>
                  <a:lnTo>
                    <a:pt x="2468943" y="274184"/>
                  </a:lnTo>
                  <a:cubicBezTo>
                    <a:pt x="2468943" y="307493"/>
                    <a:pt x="2441940" y="334496"/>
                    <a:pt x="2408631" y="334496"/>
                  </a:cubicBezTo>
                  <a:lnTo>
                    <a:pt x="60313" y="334496"/>
                  </a:lnTo>
                  <a:cubicBezTo>
                    <a:pt x="27003" y="334496"/>
                    <a:pt x="0" y="307493"/>
                    <a:pt x="0" y="274184"/>
                  </a:cubicBezTo>
                  <a:lnTo>
                    <a:pt x="0" y="60313"/>
                  </a:lnTo>
                  <a:cubicBezTo>
                    <a:pt x="0" y="27003"/>
                    <a:pt x="27003" y="0"/>
                    <a:pt x="60313" y="0"/>
                  </a:cubicBezTo>
                  <a:close/>
                </a:path>
              </a:pathLst>
            </a:custGeom>
            <a:solidFill>
              <a:srgbClr val="F0B94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2468943" cy="344021"/>
            </a:xfrm>
            <a:prstGeom prst="rect">
              <a:avLst/>
            </a:prstGeom>
          </p:spPr>
          <p:txBody>
            <a:bodyPr lIns="53251" tIns="53251" rIns="53251" bIns="53251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 rot="38556">
            <a:off x="3804665" y="1896249"/>
            <a:ext cx="11032576" cy="779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</a:pPr>
            <a:r>
              <a:rPr lang="en-US" sz="5083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la démographie</a:t>
            </a:r>
          </a:p>
        </p:txBody>
      </p:sp>
      <p:sp>
        <p:nvSpPr>
          <p:cNvPr id="16" name="Freeform 16"/>
          <p:cNvSpPr/>
          <p:nvPr/>
        </p:nvSpPr>
        <p:spPr>
          <a:xfrm>
            <a:off x="3549829" y="863165"/>
            <a:ext cx="1773441" cy="1773441"/>
          </a:xfrm>
          <a:custGeom>
            <a:avLst/>
            <a:gdLst/>
            <a:ahLst/>
            <a:cxnLst/>
            <a:rect l="l" t="t" r="r" b="b"/>
            <a:pathLst>
              <a:path w="1773441" h="1773441">
                <a:moveTo>
                  <a:pt x="0" y="0"/>
                </a:moveTo>
                <a:lnTo>
                  <a:pt x="1773441" y="0"/>
                </a:lnTo>
                <a:lnTo>
                  <a:pt x="1773441" y="1773441"/>
                </a:lnTo>
                <a:lnTo>
                  <a:pt x="0" y="17734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9498" y="8585243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8"/>
                </a:lnTo>
                <a:lnTo>
                  <a:pt x="0" y="14217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6515407" y="8767220"/>
            <a:ext cx="1487785" cy="1239821"/>
          </a:xfrm>
          <a:custGeom>
            <a:avLst/>
            <a:gdLst/>
            <a:ahLst/>
            <a:cxnLst/>
            <a:rect l="l" t="t" r="r" b="b"/>
            <a:pathLst>
              <a:path w="1487785" h="1239821">
                <a:moveTo>
                  <a:pt x="0" y="0"/>
                </a:moveTo>
                <a:lnTo>
                  <a:pt x="1487786" y="0"/>
                </a:lnTo>
                <a:lnTo>
                  <a:pt x="1487786" y="1239821"/>
                </a:lnTo>
                <a:lnTo>
                  <a:pt x="0" y="12398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3903270" y="525559"/>
            <a:ext cx="10483736" cy="1006281"/>
            <a:chOff x="0" y="0"/>
            <a:chExt cx="3831650" cy="3677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1650" cy="367781"/>
            </a:xfrm>
            <a:custGeom>
              <a:avLst/>
              <a:gdLst/>
              <a:ahLst/>
              <a:cxnLst/>
              <a:rect l="l" t="t" r="r" b="b"/>
              <a:pathLst>
                <a:path w="3831650" h="367781">
                  <a:moveTo>
                    <a:pt x="37662" y="0"/>
                  </a:moveTo>
                  <a:lnTo>
                    <a:pt x="3793988" y="0"/>
                  </a:lnTo>
                  <a:cubicBezTo>
                    <a:pt x="3814788" y="0"/>
                    <a:pt x="3831650" y="16862"/>
                    <a:pt x="3831650" y="37662"/>
                  </a:cubicBezTo>
                  <a:lnTo>
                    <a:pt x="3831650" y="330119"/>
                  </a:lnTo>
                  <a:cubicBezTo>
                    <a:pt x="3831650" y="350919"/>
                    <a:pt x="3814788" y="367781"/>
                    <a:pt x="3793988" y="367781"/>
                  </a:cubicBezTo>
                  <a:lnTo>
                    <a:pt x="37662" y="367781"/>
                  </a:lnTo>
                  <a:cubicBezTo>
                    <a:pt x="16862" y="367781"/>
                    <a:pt x="0" y="350919"/>
                    <a:pt x="0" y="330119"/>
                  </a:cubicBezTo>
                  <a:lnTo>
                    <a:pt x="0" y="37662"/>
                  </a:lnTo>
                  <a:cubicBezTo>
                    <a:pt x="0" y="16862"/>
                    <a:pt x="16862" y="0"/>
                    <a:pt x="37662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3831650" cy="377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61648" y="1765305"/>
            <a:ext cx="10254576" cy="846112"/>
            <a:chOff x="0" y="0"/>
            <a:chExt cx="4053975" cy="3344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53975" cy="334496"/>
            </a:xfrm>
            <a:custGeom>
              <a:avLst/>
              <a:gdLst/>
              <a:ahLst/>
              <a:cxnLst/>
              <a:rect l="l" t="t" r="r" b="b"/>
              <a:pathLst>
                <a:path w="4053975" h="334496">
                  <a:moveTo>
                    <a:pt x="38504" y="0"/>
                  </a:moveTo>
                  <a:lnTo>
                    <a:pt x="4015471" y="0"/>
                  </a:lnTo>
                  <a:cubicBezTo>
                    <a:pt x="4025683" y="0"/>
                    <a:pt x="4035477" y="4057"/>
                    <a:pt x="4042697" y="11277"/>
                  </a:cubicBezTo>
                  <a:cubicBezTo>
                    <a:pt x="4049918" y="18498"/>
                    <a:pt x="4053975" y="28292"/>
                    <a:pt x="4053975" y="38504"/>
                  </a:cubicBezTo>
                  <a:lnTo>
                    <a:pt x="4053975" y="295993"/>
                  </a:lnTo>
                  <a:cubicBezTo>
                    <a:pt x="4053975" y="317258"/>
                    <a:pt x="4036736" y="334496"/>
                    <a:pt x="4015471" y="334496"/>
                  </a:cubicBezTo>
                  <a:lnTo>
                    <a:pt x="38504" y="334496"/>
                  </a:lnTo>
                  <a:cubicBezTo>
                    <a:pt x="28292" y="334496"/>
                    <a:pt x="18498" y="330440"/>
                    <a:pt x="11277" y="323219"/>
                  </a:cubicBezTo>
                  <a:cubicBezTo>
                    <a:pt x="4057" y="315998"/>
                    <a:pt x="0" y="306205"/>
                    <a:pt x="0" y="295993"/>
                  </a:cubicBezTo>
                  <a:lnTo>
                    <a:pt x="0" y="38504"/>
                  </a:lnTo>
                  <a:cubicBezTo>
                    <a:pt x="0" y="17239"/>
                    <a:pt x="17239" y="0"/>
                    <a:pt x="38504" y="0"/>
                  </a:cubicBezTo>
                  <a:close/>
                </a:path>
              </a:pathLst>
            </a:custGeom>
            <a:solidFill>
              <a:srgbClr val="F0B94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4053975" cy="344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175072" y="2906693"/>
            <a:ext cx="12112928" cy="6298885"/>
          </a:xfrm>
          <a:custGeom>
            <a:avLst/>
            <a:gdLst/>
            <a:ahLst/>
            <a:cxnLst/>
            <a:rect l="l" t="t" r="r" b="b"/>
            <a:pathLst>
              <a:path w="12112928" h="6298885">
                <a:moveTo>
                  <a:pt x="0" y="0"/>
                </a:moveTo>
                <a:lnTo>
                  <a:pt x="12112928" y="0"/>
                </a:lnTo>
                <a:lnTo>
                  <a:pt x="12112928" y="6298884"/>
                </a:lnTo>
                <a:lnTo>
                  <a:pt x="0" y="62988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4653" b="-29573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359203" y="5286332"/>
            <a:ext cx="1602084" cy="1159509"/>
          </a:xfrm>
          <a:custGeom>
            <a:avLst/>
            <a:gdLst/>
            <a:ahLst/>
            <a:cxnLst/>
            <a:rect l="l" t="t" r="r" b="b"/>
            <a:pathLst>
              <a:path w="1602084" h="1159509">
                <a:moveTo>
                  <a:pt x="0" y="0"/>
                </a:moveTo>
                <a:lnTo>
                  <a:pt x="1602085" y="0"/>
                </a:lnTo>
                <a:lnTo>
                  <a:pt x="1602085" y="1159509"/>
                </a:lnTo>
                <a:lnTo>
                  <a:pt x="0" y="11595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3393797" y="600236"/>
            <a:ext cx="11500406" cy="919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3"/>
              </a:lnSpc>
            </a:pPr>
            <a:r>
              <a:rPr lang="en-US" sz="6053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Révision du SCoT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-674711" y="1792048"/>
            <a:ext cx="10632115" cy="805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5"/>
              </a:lnSpc>
            </a:pPr>
            <a:r>
              <a:rPr lang="en-US" sz="5196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Loi Climat &amp; Résilience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7446" y="3090739"/>
            <a:ext cx="4527683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La </a:t>
            </a: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Loi</a:t>
            </a: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Climat</a:t>
            </a: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et </a:t>
            </a: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Résilience</a:t>
            </a: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du 22 août 2021 fixe 1 </a:t>
            </a: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objectif</a:t>
            </a: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national</a:t>
            </a: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: </a:t>
            </a:r>
            <a:r>
              <a:rPr lang="en-US" sz="25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atteindre</a:t>
            </a: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la </a:t>
            </a:r>
            <a:r>
              <a:rPr lang="en-US" sz="25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zéro</a:t>
            </a: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25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artificialisation</a:t>
            </a: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25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nette</a:t>
            </a: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en 2050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515275" y="6426791"/>
            <a:ext cx="3669321" cy="3371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275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Tous les documents </a:t>
            </a:r>
            <a:r>
              <a:rPr lang="en-US" sz="275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d’urbanisme</a:t>
            </a:r>
            <a:r>
              <a:rPr lang="en-US" sz="275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75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devront</a:t>
            </a:r>
            <a:r>
              <a:rPr lang="en-US" sz="275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75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intégrer</a:t>
            </a:r>
            <a:r>
              <a:rPr lang="en-US" sz="275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les </a:t>
            </a:r>
            <a:r>
              <a:rPr lang="en-US" sz="275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éléments</a:t>
            </a:r>
            <a:r>
              <a:rPr lang="en-US" sz="275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75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issus</a:t>
            </a:r>
            <a:r>
              <a:rPr lang="en-US" sz="275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de </a:t>
            </a:r>
            <a:r>
              <a:rPr lang="en-US" sz="275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cette</a:t>
            </a:r>
            <a:r>
              <a:rPr lang="en-US" sz="275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75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loi</a:t>
            </a:r>
            <a:r>
              <a:rPr lang="en-US" sz="275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: SRADDET, </a:t>
            </a:r>
            <a:r>
              <a:rPr lang="en-US" sz="275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SCoT</a:t>
            </a:r>
            <a:r>
              <a:rPr lang="en-US" sz="275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, PLU/</a:t>
            </a:r>
            <a:r>
              <a:rPr lang="en-US" sz="275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i</a:t>
            </a:r>
            <a:r>
              <a:rPr lang="en-US" sz="275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, carte </a:t>
            </a:r>
            <a:r>
              <a:rPr lang="en-US" sz="275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communale</a:t>
            </a:r>
            <a:r>
              <a:rPr lang="en-US" sz="275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....</a:t>
            </a:r>
          </a:p>
          <a:p>
            <a:pPr algn="ctr">
              <a:lnSpc>
                <a:spcPts val="3300"/>
              </a:lnSpc>
            </a:pPr>
            <a:endParaRPr lang="en-US" sz="2750">
              <a:solidFill>
                <a:srgbClr val="1C1D2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5019556" y="56466"/>
            <a:ext cx="3268444" cy="1564758"/>
          </a:xfrm>
          <a:custGeom>
            <a:avLst/>
            <a:gdLst/>
            <a:ahLst/>
            <a:cxnLst/>
            <a:rect l="l" t="t" r="r" b="b"/>
            <a:pathLst>
              <a:path w="3268444" h="1564758">
                <a:moveTo>
                  <a:pt x="0" y="0"/>
                </a:moveTo>
                <a:lnTo>
                  <a:pt x="3268444" y="0"/>
                </a:lnTo>
                <a:lnTo>
                  <a:pt x="3268444" y="1564758"/>
                </a:lnTo>
                <a:lnTo>
                  <a:pt x="0" y="15647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50294" y="0"/>
            <a:ext cx="3655135" cy="1749886"/>
          </a:xfrm>
          <a:custGeom>
            <a:avLst/>
            <a:gdLst/>
            <a:ahLst/>
            <a:cxnLst/>
            <a:rect l="l" t="t" r="r" b="b"/>
            <a:pathLst>
              <a:path w="3655135" h="1749886">
                <a:moveTo>
                  <a:pt x="0" y="0"/>
                </a:moveTo>
                <a:lnTo>
                  <a:pt x="3655135" y="0"/>
                </a:lnTo>
                <a:lnTo>
                  <a:pt x="3655135" y="1749886"/>
                </a:lnTo>
                <a:lnTo>
                  <a:pt x="0" y="1749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422865" y="173116"/>
            <a:ext cx="17442269" cy="224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00646E"/>
                </a:solidFill>
                <a:latin typeface="Josefin Sans"/>
                <a:ea typeface="Josefin Sans"/>
                <a:cs typeface="Josefin Sans"/>
                <a:sym typeface="Josefin Sans"/>
              </a:rPr>
              <a:t>Orientation n°7</a:t>
            </a:r>
          </a:p>
          <a:p>
            <a:pPr algn="ctr">
              <a:lnSpc>
                <a:spcPts val="5879"/>
              </a:lnSpc>
            </a:pPr>
            <a:r>
              <a:rPr lang="en-US" sz="4199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Améliorer</a:t>
            </a:r>
            <a:r>
              <a:rPr lang="en-US" sz="41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les conditions de </a:t>
            </a:r>
            <a:r>
              <a:rPr lang="en-US" sz="4199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mobilités</a:t>
            </a:r>
            <a:endParaRPr lang="en-US" sz="4199" b="1">
              <a:solidFill>
                <a:srgbClr val="000000"/>
              </a:solidFill>
              <a:latin typeface="Josefin Sans Bold"/>
              <a:ea typeface="Josefin Sans Bold"/>
              <a:cs typeface="Josefin Sans Bold"/>
              <a:sym typeface="Josefin Sans Bold"/>
            </a:endParaRPr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interne et externe au </a:t>
            </a:r>
            <a:r>
              <a:rPr lang="en-US" sz="4199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territoire</a:t>
            </a:r>
            <a:r>
              <a:rPr lang="en-US" sz="41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  <p:sp>
        <p:nvSpPr>
          <p:cNvPr id="4" name="Freeform 4"/>
          <p:cNvSpPr/>
          <p:nvPr/>
        </p:nvSpPr>
        <p:spPr>
          <a:xfrm>
            <a:off x="16515407" y="8767220"/>
            <a:ext cx="1487785" cy="1239821"/>
          </a:xfrm>
          <a:custGeom>
            <a:avLst/>
            <a:gdLst/>
            <a:ahLst/>
            <a:cxnLst/>
            <a:rect l="l" t="t" r="r" b="b"/>
            <a:pathLst>
              <a:path w="1487785" h="1239821">
                <a:moveTo>
                  <a:pt x="0" y="0"/>
                </a:moveTo>
                <a:lnTo>
                  <a:pt x="1487786" y="0"/>
                </a:lnTo>
                <a:lnTo>
                  <a:pt x="1487786" y="1239821"/>
                </a:lnTo>
                <a:lnTo>
                  <a:pt x="0" y="12398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279498" y="8585243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8"/>
                </a:lnTo>
                <a:lnTo>
                  <a:pt x="0" y="1421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6998416" y="2246100"/>
            <a:ext cx="4390523" cy="466506"/>
          </a:xfrm>
          <a:custGeom>
            <a:avLst/>
            <a:gdLst/>
            <a:ahLst/>
            <a:cxnLst/>
            <a:rect l="l" t="t" r="r" b="b"/>
            <a:pathLst>
              <a:path w="4390523" h="466506">
                <a:moveTo>
                  <a:pt x="0" y="0"/>
                </a:moveTo>
                <a:lnTo>
                  <a:pt x="4390523" y="0"/>
                </a:lnTo>
                <a:lnTo>
                  <a:pt x="4390523" y="466506"/>
                </a:lnTo>
                <a:lnTo>
                  <a:pt x="0" y="4665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9849" t="-321821" r="-60960" b="-32219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6396972" y="258841"/>
            <a:ext cx="601444" cy="621793"/>
          </a:xfrm>
          <a:custGeom>
            <a:avLst/>
            <a:gdLst/>
            <a:ahLst/>
            <a:cxnLst/>
            <a:rect l="l" t="t" r="r" b="b"/>
            <a:pathLst>
              <a:path w="601444" h="621793">
                <a:moveTo>
                  <a:pt x="0" y="0"/>
                </a:moveTo>
                <a:lnTo>
                  <a:pt x="601444" y="0"/>
                </a:lnTo>
                <a:lnTo>
                  <a:pt x="601444" y="621793"/>
                </a:lnTo>
                <a:lnTo>
                  <a:pt x="0" y="621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2281820" y="2381011"/>
            <a:ext cx="1199154" cy="1199154"/>
          </a:xfrm>
          <a:custGeom>
            <a:avLst/>
            <a:gdLst/>
            <a:ahLst/>
            <a:cxnLst/>
            <a:rect l="l" t="t" r="r" b="b"/>
            <a:pathLst>
              <a:path w="1199154" h="1199154">
                <a:moveTo>
                  <a:pt x="0" y="0"/>
                </a:moveTo>
                <a:lnTo>
                  <a:pt x="1199154" y="0"/>
                </a:lnTo>
                <a:lnTo>
                  <a:pt x="1199154" y="1199154"/>
                </a:lnTo>
                <a:lnTo>
                  <a:pt x="0" y="11991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2217249" y="3642523"/>
            <a:ext cx="1328296" cy="1328296"/>
          </a:xfrm>
          <a:custGeom>
            <a:avLst/>
            <a:gdLst/>
            <a:ahLst/>
            <a:cxnLst/>
            <a:rect l="l" t="t" r="r" b="b"/>
            <a:pathLst>
              <a:path w="1328296" h="1328296">
                <a:moveTo>
                  <a:pt x="0" y="0"/>
                </a:moveTo>
                <a:lnTo>
                  <a:pt x="1328296" y="0"/>
                </a:lnTo>
                <a:lnTo>
                  <a:pt x="1328296" y="1328297"/>
                </a:lnTo>
                <a:lnTo>
                  <a:pt x="0" y="132829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2398887" y="5143500"/>
            <a:ext cx="965020" cy="965020"/>
          </a:xfrm>
          <a:custGeom>
            <a:avLst/>
            <a:gdLst/>
            <a:ahLst/>
            <a:cxnLst/>
            <a:rect l="l" t="t" r="r" b="b"/>
            <a:pathLst>
              <a:path w="965020" h="965020">
                <a:moveTo>
                  <a:pt x="0" y="0"/>
                </a:moveTo>
                <a:lnTo>
                  <a:pt x="965019" y="0"/>
                </a:lnTo>
                <a:lnTo>
                  <a:pt x="965019" y="965020"/>
                </a:lnTo>
                <a:lnTo>
                  <a:pt x="0" y="9650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2277058" y="6212064"/>
            <a:ext cx="1208679" cy="1208679"/>
          </a:xfrm>
          <a:custGeom>
            <a:avLst/>
            <a:gdLst/>
            <a:ahLst/>
            <a:cxnLst/>
            <a:rect l="l" t="t" r="r" b="b"/>
            <a:pathLst>
              <a:path w="1208679" h="1208679">
                <a:moveTo>
                  <a:pt x="0" y="0"/>
                </a:moveTo>
                <a:lnTo>
                  <a:pt x="1208679" y="0"/>
                </a:lnTo>
                <a:lnTo>
                  <a:pt x="1208679" y="1208679"/>
                </a:lnTo>
                <a:lnTo>
                  <a:pt x="0" y="120867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2396506" y="7420743"/>
            <a:ext cx="969782" cy="969782"/>
          </a:xfrm>
          <a:custGeom>
            <a:avLst/>
            <a:gdLst/>
            <a:ahLst/>
            <a:cxnLst/>
            <a:rect l="l" t="t" r="r" b="b"/>
            <a:pathLst>
              <a:path w="969782" h="969782">
                <a:moveTo>
                  <a:pt x="0" y="0"/>
                </a:moveTo>
                <a:lnTo>
                  <a:pt x="969783" y="0"/>
                </a:lnTo>
                <a:lnTo>
                  <a:pt x="969783" y="969782"/>
                </a:lnTo>
                <a:lnTo>
                  <a:pt x="0" y="96978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>
            <a:off x="2318221" y="8690187"/>
            <a:ext cx="1126353" cy="1126353"/>
          </a:xfrm>
          <a:custGeom>
            <a:avLst/>
            <a:gdLst/>
            <a:ahLst/>
            <a:cxnLst/>
            <a:rect l="l" t="t" r="r" b="b"/>
            <a:pathLst>
              <a:path w="1126353" h="1126353">
                <a:moveTo>
                  <a:pt x="0" y="0"/>
                </a:moveTo>
                <a:lnTo>
                  <a:pt x="1126353" y="0"/>
                </a:lnTo>
                <a:lnTo>
                  <a:pt x="1126353" y="1126354"/>
                </a:lnTo>
                <a:lnTo>
                  <a:pt x="0" y="11263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TextBox 14"/>
          <p:cNvSpPr txBox="1"/>
          <p:nvPr/>
        </p:nvSpPr>
        <p:spPr>
          <a:xfrm>
            <a:off x="2042529" y="9616516"/>
            <a:ext cx="1430937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- Salon de l’Habitat - </a:t>
            </a:r>
          </a:p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- Edition 2024 -  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956221" y="2849346"/>
            <a:ext cx="1252164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Affirmation de la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création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d’un axe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ferroviaire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56221" y="4068546"/>
            <a:ext cx="1252164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Articulation des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offres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 transports et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continuité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des réseaux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56221" y="5357945"/>
            <a:ext cx="1252164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Éviter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les ruptures de charges entre les solutions de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mobilités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56221" y="6547720"/>
            <a:ext cx="1252164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Développement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des modes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actifs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du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quotidien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56221" y="7443671"/>
            <a:ext cx="1252164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Développement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des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mobilités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vers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les axes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touristiques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et les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territoires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voisins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956221" y="8951006"/>
            <a:ext cx="1252164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Sécurisation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des axes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routiers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du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territoire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25000"/>
    </mc:Choice>
    <mc:Fallback xmlns="">
      <p:transition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25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50294" y="0"/>
            <a:ext cx="3655135" cy="1749886"/>
          </a:xfrm>
          <a:custGeom>
            <a:avLst/>
            <a:gdLst/>
            <a:ahLst/>
            <a:cxnLst/>
            <a:rect l="l" t="t" r="r" b="b"/>
            <a:pathLst>
              <a:path w="3655135" h="1749886">
                <a:moveTo>
                  <a:pt x="0" y="0"/>
                </a:moveTo>
                <a:lnTo>
                  <a:pt x="3655135" y="0"/>
                </a:lnTo>
                <a:lnTo>
                  <a:pt x="3655135" y="1749886"/>
                </a:lnTo>
                <a:lnTo>
                  <a:pt x="0" y="1749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6817644" y="9006130"/>
            <a:ext cx="1487785" cy="1239821"/>
          </a:xfrm>
          <a:custGeom>
            <a:avLst/>
            <a:gdLst/>
            <a:ahLst/>
            <a:cxnLst/>
            <a:rect l="l" t="t" r="r" b="b"/>
            <a:pathLst>
              <a:path w="1487785" h="1239821">
                <a:moveTo>
                  <a:pt x="0" y="0"/>
                </a:moveTo>
                <a:lnTo>
                  <a:pt x="1487785" y="0"/>
                </a:lnTo>
                <a:lnTo>
                  <a:pt x="1487785" y="1239821"/>
                </a:lnTo>
                <a:lnTo>
                  <a:pt x="0" y="12398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53583" y="8915142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8"/>
                </a:lnTo>
                <a:lnTo>
                  <a:pt x="0" y="1421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1079259" y="2910333"/>
            <a:ext cx="1147692" cy="1147692"/>
          </a:xfrm>
          <a:custGeom>
            <a:avLst/>
            <a:gdLst/>
            <a:ahLst/>
            <a:cxnLst/>
            <a:rect l="l" t="t" r="r" b="b"/>
            <a:pathLst>
              <a:path w="1147692" h="1147692">
                <a:moveTo>
                  <a:pt x="0" y="0"/>
                </a:moveTo>
                <a:lnTo>
                  <a:pt x="1147693" y="0"/>
                </a:lnTo>
                <a:lnTo>
                  <a:pt x="1147693" y="1147692"/>
                </a:lnTo>
                <a:lnTo>
                  <a:pt x="0" y="11476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3984024" y="874943"/>
            <a:ext cx="1602989" cy="1602989"/>
          </a:xfrm>
          <a:custGeom>
            <a:avLst/>
            <a:gdLst/>
            <a:ahLst/>
            <a:cxnLst/>
            <a:rect l="l" t="t" r="r" b="b"/>
            <a:pathLst>
              <a:path w="1602989" h="1602989">
                <a:moveTo>
                  <a:pt x="0" y="0"/>
                </a:moveTo>
                <a:lnTo>
                  <a:pt x="1602990" y="0"/>
                </a:lnTo>
                <a:lnTo>
                  <a:pt x="1602990" y="1602989"/>
                </a:lnTo>
                <a:lnTo>
                  <a:pt x="0" y="16029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7" name="Group 7"/>
          <p:cNvGrpSpPr/>
          <p:nvPr/>
        </p:nvGrpSpPr>
        <p:grpSpPr>
          <a:xfrm>
            <a:off x="2966483" y="286145"/>
            <a:ext cx="12086736" cy="2191787"/>
            <a:chOff x="0" y="0"/>
            <a:chExt cx="16115649" cy="2922383"/>
          </a:xfrm>
        </p:grpSpPr>
        <p:grpSp>
          <p:nvGrpSpPr>
            <p:cNvPr id="8" name="Group 8"/>
            <p:cNvGrpSpPr/>
            <p:nvPr/>
          </p:nvGrpSpPr>
          <p:grpSpPr>
            <a:xfrm rot="30945">
              <a:off x="4064681" y="1700548"/>
              <a:ext cx="8728663" cy="1182573"/>
              <a:chOff x="0" y="0"/>
              <a:chExt cx="2468943" cy="33449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468943" cy="334496"/>
              </a:xfrm>
              <a:custGeom>
                <a:avLst/>
                <a:gdLst/>
                <a:ahLst/>
                <a:cxnLst/>
                <a:rect l="l" t="t" r="r" b="b"/>
                <a:pathLst>
                  <a:path w="2468943" h="334496">
                    <a:moveTo>
                      <a:pt x="60313" y="0"/>
                    </a:moveTo>
                    <a:lnTo>
                      <a:pt x="2408631" y="0"/>
                    </a:lnTo>
                    <a:cubicBezTo>
                      <a:pt x="2441940" y="0"/>
                      <a:pt x="2468943" y="27003"/>
                      <a:pt x="2468943" y="60313"/>
                    </a:cubicBezTo>
                    <a:lnTo>
                      <a:pt x="2468943" y="274184"/>
                    </a:lnTo>
                    <a:cubicBezTo>
                      <a:pt x="2468943" y="307493"/>
                      <a:pt x="2441940" y="334496"/>
                      <a:pt x="2408631" y="334496"/>
                    </a:cubicBezTo>
                    <a:lnTo>
                      <a:pt x="60313" y="334496"/>
                    </a:lnTo>
                    <a:cubicBezTo>
                      <a:pt x="27003" y="334496"/>
                      <a:pt x="0" y="307493"/>
                      <a:pt x="0" y="274184"/>
                    </a:cubicBezTo>
                    <a:lnTo>
                      <a:pt x="0" y="60313"/>
                    </a:lnTo>
                    <a:cubicBezTo>
                      <a:pt x="0" y="27003"/>
                      <a:pt x="27003" y="0"/>
                      <a:pt x="60313" y="0"/>
                    </a:cubicBezTo>
                    <a:close/>
                  </a:path>
                </a:pathLst>
              </a:custGeom>
              <a:solidFill>
                <a:srgbClr val="F0B947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9525"/>
                <a:ext cx="2468943" cy="344021"/>
              </a:xfrm>
              <a:prstGeom prst="rect">
                <a:avLst/>
              </a:prstGeom>
            </p:spPr>
            <p:txBody>
              <a:bodyPr lIns="53251" tIns="53251" rIns="53251" bIns="53251" rtlCol="0" anchor="ctr"/>
              <a:lstStyle/>
              <a:p>
                <a:pPr algn="ctr">
                  <a:lnSpc>
                    <a:spcPts val="2640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165379">
              <a:off x="3391855" y="251729"/>
              <a:ext cx="9291108" cy="1406434"/>
              <a:chOff x="0" y="0"/>
              <a:chExt cx="2429615" cy="367781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429614" cy="367781"/>
              </a:xfrm>
              <a:custGeom>
                <a:avLst/>
                <a:gdLst/>
                <a:ahLst/>
                <a:cxnLst/>
                <a:rect l="l" t="t" r="r" b="b"/>
                <a:pathLst>
                  <a:path w="2429614" h="367781">
                    <a:moveTo>
                      <a:pt x="56662" y="0"/>
                    </a:moveTo>
                    <a:lnTo>
                      <a:pt x="2372953" y="0"/>
                    </a:lnTo>
                    <a:cubicBezTo>
                      <a:pt x="2387980" y="0"/>
                      <a:pt x="2402393" y="5970"/>
                      <a:pt x="2413019" y="16596"/>
                    </a:cubicBezTo>
                    <a:cubicBezTo>
                      <a:pt x="2423645" y="27222"/>
                      <a:pt x="2429614" y="41634"/>
                      <a:pt x="2429614" y="56662"/>
                    </a:cubicBezTo>
                    <a:lnTo>
                      <a:pt x="2429614" y="311119"/>
                    </a:lnTo>
                    <a:cubicBezTo>
                      <a:pt x="2429614" y="342413"/>
                      <a:pt x="2404246" y="367781"/>
                      <a:pt x="2372953" y="367781"/>
                    </a:cubicBezTo>
                    <a:lnTo>
                      <a:pt x="56662" y="367781"/>
                    </a:lnTo>
                    <a:cubicBezTo>
                      <a:pt x="41634" y="367781"/>
                      <a:pt x="27222" y="361811"/>
                      <a:pt x="16596" y="351185"/>
                    </a:cubicBezTo>
                    <a:cubicBezTo>
                      <a:pt x="5970" y="340559"/>
                      <a:pt x="0" y="326147"/>
                      <a:pt x="0" y="311119"/>
                    </a:cubicBezTo>
                    <a:lnTo>
                      <a:pt x="0" y="56662"/>
                    </a:lnTo>
                    <a:cubicBezTo>
                      <a:pt x="0" y="41634"/>
                      <a:pt x="5970" y="27222"/>
                      <a:pt x="16596" y="16596"/>
                    </a:cubicBezTo>
                    <a:cubicBezTo>
                      <a:pt x="27222" y="5970"/>
                      <a:pt x="41634" y="0"/>
                      <a:pt x="56662" y="0"/>
                    </a:cubicBezTo>
                    <a:close/>
                  </a:path>
                </a:pathLst>
              </a:custGeom>
              <a:solidFill>
                <a:srgbClr val="00646E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9525"/>
                <a:ext cx="2429615" cy="377306"/>
              </a:xfrm>
              <a:prstGeom prst="rect">
                <a:avLst/>
              </a:prstGeom>
            </p:spPr>
            <p:txBody>
              <a:bodyPr lIns="53251" tIns="53251" rIns="53251" bIns="53251" rtlCol="0" anchor="ctr"/>
              <a:lstStyle/>
              <a:p>
                <a:pPr algn="ctr">
                  <a:lnSpc>
                    <a:spcPts val="2640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 rot="-157767">
              <a:off x="20588" y="348985"/>
              <a:ext cx="16073598" cy="1304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14"/>
                </a:lnSpc>
              </a:pPr>
              <a:r>
                <a:rPr lang="en-US" sz="6345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Zoom sur...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 rot="38556">
              <a:off x="986930" y="1804062"/>
              <a:ext cx="14710101" cy="1035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00"/>
                </a:lnSpc>
              </a:pPr>
              <a:r>
                <a:rPr lang="en-US" sz="5083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les mobilités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5881286" y="4058025"/>
            <a:ext cx="839670" cy="1587005"/>
          </a:xfrm>
          <a:custGeom>
            <a:avLst/>
            <a:gdLst/>
            <a:ahLst/>
            <a:cxnLst/>
            <a:rect l="l" t="t" r="r" b="b"/>
            <a:pathLst>
              <a:path w="839670" h="1587005">
                <a:moveTo>
                  <a:pt x="0" y="0"/>
                </a:moveTo>
                <a:lnTo>
                  <a:pt x="839669" y="0"/>
                </a:lnTo>
                <a:lnTo>
                  <a:pt x="839669" y="1587005"/>
                </a:lnTo>
                <a:lnTo>
                  <a:pt x="0" y="15870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17"/>
          <p:cNvSpPr/>
          <p:nvPr/>
        </p:nvSpPr>
        <p:spPr>
          <a:xfrm flipH="1">
            <a:off x="9530463" y="4058025"/>
            <a:ext cx="839670" cy="1587005"/>
          </a:xfrm>
          <a:custGeom>
            <a:avLst/>
            <a:gdLst/>
            <a:ahLst/>
            <a:cxnLst/>
            <a:rect l="l" t="t" r="r" b="b"/>
            <a:pathLst>
              <a:path w="839670" h="1587005">
                <a:moveTo>
                  <a:pt x="839669" y="0"/>
                </a:moveTo>
                <a:lnTo>
                  <a:pt x="0" y="0"/>
                </a:lnTo>
                <a:lnTo>
                  <a:pt x="0" y="1587005"/>
                </a:lnTo>
                <a:lnTo>
                  <a:pt x="839669" y="1587005"/>
                </a:lnTo>
                <a:lnTo>
                  <a:pt x="839669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8" name="Group 18"/>
          <p:cNvGrpSpPr/>
          <p:nvPr/>
        </p:nvGrpSpPr>
        <p:grpSpPr>
          <a:xfrm rot="30945">
            <a:off x="1872659" y="5746892"/>
            <a:ext cx="5606383" cy="2190282"/>
            <a:chOff x="0" y="0"/>
            <a:chExt cx="2114389" cy="8260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114389" cy="826042"/>
            </a:xfrm>
            <a:custGeom>
              <a:avLst/>
              <a:gdLst/>
              <a:ahLst/>
              <a:cxnLst/>
              <a:rect l="l" t="t" r="r" b="b"/>
              <a:pathLst>
                <a:path w="2114389" h="826042">
                  <a:moveTo>
                    <a:pt x="70426" y="0"/>
                  </a:moveTo>
                  <a:lnTo>
                    <a:pt x="2043963" y="0"/>
                  </a:lnTo>
                  <a:cubicBezTo>
                    <a:pt x="2062641" y="0"/>
                    <a:pt x="2080554" y="7420"/>
                    <a:pt x="2093762" y="20627"/>
                  </a:cubicBezTo>
                  <a:cubicBezTo>
                    <a:pt x="2106969" y="33835"/>
                    <a:pt x="2114389" y="51748"/>
                    <a:pt x="2114389" y="70426"/>
                  </a:cubicBezTo>
                  <a:lnTo>
                    <a:pt x="2114389" y="755616"/>
                  </a:lnTo>
                  <a:cubicBezTo>
                    <a:pt x="2114389" y="774294"/>
                    <a:pt x="2106969" y="792207"/>
                    <a:pt x="2093762" y="805415"/>
                  </a:cubicBezTo>
                  <a:cubicBezTo>
                    <a:pt x="2080554" y="818622"/>
                    <a:pt x="2062641" y="826042"/>
                    <a:pt x="2043963" y="826042"/>
                  </a:cubicBezTo>
                  <a:lnTo>
                    <a:pt x="70426" y="826042"/>
                  </a:lnTo>
                  <a:cubicBezTo>
                    <a:pt x="51748" y="826042"/>
                    <a:pt x="33835" y="818622"/>
                    <a:pt x="20627" y="805415"/>
                  </a:cubicBezTo>
                  <a:cubicBezTo>
                    <a:pt x="7420" y="792207"/>
                    <a:pt x="0" y="774294"/>
                    <a:pt x="0" y="755616"/>
                  </a:cubicBezTo>
                  <a:lnTo>
                    <a:pt x="0" y="70426"/>
                  </a:lnTo>
                  <a:cubicBezTo>
                    <a:pt x="0" y="51748"/>
                    <a:pt x="7420" y="33835"/>
                    <a:pt x="20627" y="20627"/>
                  </a:cubicBezTo>
                  <a:cubicBezTo>
                    <a:pt x="33835" y="7420"/>
                    <a:pt x="51748" y="0"/>
                    <a:pt x="70426" y="0"/>
                  </a:cubicBezTo>
                  <a:close/>
                </a:path>
              </a:pathLst>
            </a:custGeom>
            <a:solidFill>
              <a:srgbClr val="F0B94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2114389" cy="835567"/>
            </a:xfrm>
            <a:prstGeom prst="rect">
              <a:avLst/>
            </a:prstGeom>
          </p:spPr>
          <p:txBody>
            <a:bodyPr lIns="53251" tIns="53251" rIns="53251" bIns="53251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789394" y="5786277"/>
            <a:ext cx="6469906" cy="2399466"/>
            <a:chOff x="0" y="0"/>
            <a:chExt cx="2255831" cy="83661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255831" cy="836610"/>
            </a:xfrm>
            <a:custGeom>
              <a:avLst/>
              <a:gdLst/>
              <a:ahLst/>
              <a:cxnLst/>
              <a:rect l="l" t="t" r="r" b="b"/>
              <a:pathLst>
                <a:path w="2255831" h="836610">
                  <a:moveTo>
                    <a:pt x="61027" y="0"/>
                  </a:moveTo>
                  <a:lnTo>
                    <a:pt x="2194804" y="0"/>
                  </a:lnTo>
                  <a:cubicBezTo>
                    <a:pt x="2228508" y="0"/>
                    <a:pt x="2255831" y="27323"/>
                    <a:pt x="2255831" y="61027"/>
                  </a:cubicBezTo>
                  <a:lnTo>
                    <a:pt x="2255831" y="775584"/>
                  </a:lnTo>
                  <a:cubicBezTo>
                    <a:pt x="2255831" y="809288"/>
                    <a:pt x="2228508" y="836610"/>
                    <a:pt x="2194804" y="836610"/>
                  </a:cubicBezTo>
                  <a:lnTo>
                    <a:pt x="61027" y="836610"/>
                  </a:lnTo>
                  <a:cubicBezTo>
                    <a:pt x="44842" y="836610"/>
                    <a:pt x="29319" y="830181"/>
                    <a:pt x="17874" y="818736"/>
                  </a:cubicBezTo>
                  <a:cubicBezTo>
                    <a:pt x="6430" y="807291"/>
                    <a:pt x="0" y="791769"/>
                    <a:pt x="0" y="775584"/>
                  </a:cubicBezTo>
                  <a:lnTo>
                    <a:pt x="0" y="61027"/>
                  </a:lnTo>
                  <a:cubicBezTo>
                    <a:pt x="0" y="44842"/>
                    <a:pt x="6430" y="29319"/>
                    <a:pt x="17874" y="17874"/>
                  </a:cubicBezTo>
                  <a:cubicBezTo>
                    <a:pt x="29319" y="6430"/>
                    <a:pt x="44842" y="0"/>
                    <a:pt x="61027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2255831" cy="846135"/>
            </a:xfrm>
            <a:prstGeom prst="rect">
              <a:avLst/>
            </a:prstGeom>
          </p:spPr>
          <p:txBody>
            <a:bodyPr lIns="53251" tIns="53251" rIns="53251" bIns="53251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3404184" y="5887711"/>
            <a:ext cx="579841" cy="579841"/>
          </a:xfrm>
          <a:custGeom>
            <a:avLst/>
            <a:gdLst/>
            <a:ahLst/>
            <a:cxnLst/>
            <a:rect l="l" t="t" r="r" b="b"/>
            <a:pathLst>
              <a:path w="579841" h="579841">
                <a:moveTo>
                  <a:pt x="0" y="0"/>
                </a:moveTo>
                <a:lnTo>
                  <a:pt x="579840" y="0"/>
                </a:lnTo>
                <a:lnTo>
                  <a:pt x="579840" y="579840"/>
                </a:lnTo>
                <a:lnTo>
                  <a:pt x="0" y="57984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5" name="TextBox 25"/>
          <p:cNvSpPr txBox="1"/>
          <p:nvPr/>
        </p:nvSpPr>
        <p:spPr>
          <a:xfrm>
            <a:off x="11367892" y="6004403"/>
            <a:ext cx="5312910" cy="2179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7"/>
              </a:lnSpc>
            </a:pPr>
            <a:r>
              <a:rPr lang="en-US" sz="2822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Le </a:t>
            </a:r>
            <a:r>
              <a:rPr lang="en-US" sz="2822" b="1" err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prolongement</a:t>
            </a:r>
            <a:r>
              <a:rPr lang="en-US" sz="2822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 </a:t>
            </a:r>
            <a:r>
              <a:rPr lang="en-US" sz="2822" b="1" err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l’axe</a:t>
            </a:r>
            <a:r>
              <a:rPr lang="en-US" sz="2822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2822" b="1" err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ferroviaire</a:t>
            </a:r>
            <a:r>
              <a:rPr lang="en-US" sz="2822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Rennes-</a:t>
            </a:r>
            <a:r>
              <a:rPr lang="en-US" sz="2822" b="1" err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Combourg</a:t>
            </a:r>
            <a:r>
              <a:rPr lang="en-US" sz="2822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-Saint Malo </a:t>
            </a:r>
            <a:r>
              <a:rPr lang="en-US" sz="2822" b="1" err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jusqu’a</a:t>
            </a:r>
            <a:r>
              <a:rPr lang="en-US" sz="2822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Maen-Roch via </a:t>
            </a:r>
            <a:r>
              <a:rPr lang="en-US" sz="2822" b="1" err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Bazouges</a:t>
            </a:r>
            <a:r>
              <a:rPr lang="en-US" sz="2822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-La-Pérouse et Val-</a:t>
            </a:r>
            <a:r>
              <a:rPr lang="en-US" sz="2822" b="1" err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Couesnon</a:t>
            </a:r>
            <a:r>
              <a:rPr lang="en-US" sz="2822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  <p:sp>
        <p:nvSpPr>
          <p:cNvPr id="26" name="Freeform 26"/>
          <p:cNvSpPr/>
          <p:nvPr/>
        </p:nvSpPr>
        <p:spPr>
          <a:xfrm>
            <a:off x="11231012" y="5824377"/>
            <a:ext cx="579841" cy="579841"/>
          </a:xfrm>
          <a:custGeom>
            <a:avLst/>
            <a:gdLst/>
            <a:ahLst/>
            <a:cxnLst/>
            <a:rect l="l" t="t" r="r" b="b"/>
            <a:pathLst>
              <a:path w="579841" h="579841">
                <a:moveTo>
                  <a:pt x="0" y="0"/>
                </a:moveTo>
                <a:lnTo>
                  <a:pt x="579841" y="0"/>
                </a:lnTo>
                <a:lnTo>
                  <a:pt x="579841" y="579840"/>
                </a:lnTo>
                <a:lnTo>
                  <a:pt x="0" y="57984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7" name="Freeform 27"/>
          <p:cNvSpPr/>
          <p:nvPr/>
        </p:nvSpPr>
        <p:spPr>
          <a:xfrm>
            <a:off x="8665786" y="6354963"/>
            <a:ext cx="956429" cy="974140"/>
          </a:xfrm>
          <a:custGeom>
            <a:avLst/>
            <a:gdLst/>
            <a:ahLst/>
            <a:cxnLst/>
            <a:rect l="l" t="t" r="r" b="b"/>
            <a:pathLst>
              <a:path w="956429" h="974140">
                <a:moveTo>
                  <a:pt x="0" y="0"/>
                </a:moveTo>
                <a:lnTo>
                  <a:pt x="956428" y="0"/>
                </a:lnTo>
                <a:lnTo>
                  <a:pt x="956428" y="974140"/>
                </a:lnTo>
                <a:lnTo>
                  <a:pt x="0" y="9741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8" name="Freeform 28"/>
          <p:cNvSpPr/>
          <p:nvPr/>
        </p:nvSpPr>
        <p:spPr>
          <a:xfrm>
            <a:off x="3034418" y="8427798"/>
            <a:ext cx="739531" cy="732808"/>
          </a:xfrm>
          <a:custGeom>
            <a:avLst/>
            <a:gdLst/>
            <a:ahLst/>
            <a:cxnLst/>
            <a:rect l="l" t="t" r="r" b="b"/>
            <a:pathLst>
              <a:path w="739531" h="732808">
                <a:moveTo>
                  <a:pt x="0" y="0"/>
                </a:moveTo>
                <a:lnTo>
                  <a:pt x="739531" y="0"/>
                </a:lnTo>
                <a:lnTo>
                  <a:pt x="739531" y="732808"/>
                </a:lnTo>
                <a:lnTo>
                  <a:pt x="0" y="732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9" name="TextBox 29"/>
          <p:cNvSpPr txBox="1"/>
          <p:nvPr/>
        </p:nvSpPr>
        <p:spPr>
          <a:xfrm>
            <a:off x="2042529" y="9616516"/>
            <a:ext cx="1430937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- Salon de l’Habitat - </a:t>
            </a:r>
          </a:p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- Edition 2024 -  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480974" y="3419957"/>
            <a:ext cx="11984276" cy="447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6"/>
              </a:lnSpc>
            </a:pPr>
            <a:r>
              <a:rPr lang="en-US" sz="2871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Affirmation de la </a:t>
            </a:r>
            <a:r>
              <a:rPr lang="en-US" sz="2871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création</a:t>
            </a:r>
            <a:r>
              <a:rPr lang="en-US" sz="2871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d’un axe </a:t>
            </a:r>
            <a:r>
              <a:rPr lang="en-US" sz="2871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ferroviaire</a:t>
            </a:r>
            <a:r>
              <a:rPr lang="en-US" sz="2871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  <p:sp>
        <p:nvSpPr>
          <p:cNvPr id="31" name="TextBox 31"/>
          <p:cNvSpPr txBox="1"/>
          <p:nvPr/>
        </p:nvSpPr>
        <p:spPr>
          <a:xfrm rot="38556">
            <a:off x="2052912" y="6025475"/>
            <a:ext cx="5465320" cy="1623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3"/>
              </a:lnSpc>
            </a:pPr>
            <a:r>
              <a:rPr lang="en-US" sz="3553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Entre </a:t>
            </a:r>
          </a:p>
          <a:p>
            <a:pPr algn="ctr">
              <a:lnSpc>
                <a:spcPts val="4263"/>
              </a:lnSpc>
            </a:pPr>
            <a:r>
              <a:rPr lang="en-US" sz="3553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Caen, Fougères et Rennes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773949" y="8567980"/>
            <a:ext cx="2791290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6"/>
              </a:lnSpc>
            </a:pPr>
            <a:r>
              <a:rPr lang="en-US" sz="2871" i="1">
                <a:solidFill>
                  <a:srgbClr val="1C1D2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Etude </a:t>
            </a:r>
            <a:r>
              <a:rPr lang="en-US" sz="2871" i="1" err="1">
                <a:solidFill>
                  <a:srgbClr val="1C1D2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réalisée</a:t>
            </a:r>
            <a:r>
              <a:rPr lang="en-US" sz="2871" i="1">
                <a:solidFill>
                  <a:srgbClr val="1C1D2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</a:p>
        </p:txBody>
      </p:sp>
      <p:sp>
        <p:nvSpPr>
          <p:cNvPr id="33" name="Freeform 33"/>
          <p:cNvSpPr/>
          <p:nvPr/>
        </p:nvSpPr>
        <p:spPr>
          <a:xfrm>
            <a:off x="12258937" y="8425414"/>
            <a:ext cx="739531" cy="732808"/>
          </a:xfrm>
          <a:custGeom>
            <a:avLst/>
            <a:gdLst/>
            <a:ahLst/>
            <a:cxnLst/>
            <a:rect l="l" t="t" r="r" b="b"/>
            <a:pathLst>
              <a:path w="739531" h="732808">
                <a:moveTo>
                  <a:pt x="0" y="0"/>
                </a:moveTo>
                <a:lnTo>
                  <a:pt x="739531" y="0"/>
                </a:lnTo>
                <a:lnTo>
                  <a:pt x="739531" y="732808"/>
                </a:lnTo>
                <a:lnTo>
                  <a:pt x="0" y="732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4" name="TextBox 34"/>
          <p:cNvSpPr txBox="1"/>
          <p:nvPr/>
        </p:nvSpPr>
        <p:spPr>
          <a:xfrm>
            <a:off x="12998468" y="8565596"/>
            <a:ext cx="2791290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6"/>
              </a:lnSpc>
            </a:pPr>
            <a:r>
              <a:rPr lang="en-US" sz="2871" i="1">
                <a:solidFill>
                  <a:srgbClr val="1C1D2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Etude en </a:t>
            </a:r>
            <a:r>
              <a:rPr lang="en-US" sz="2871" i="1" err="1">
                <a:solidFill>
                  <a:srgbClr val="1C1D2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cours</a:t>
            </a:r>
            <a:r>
              <a:rPr lang="en-US" sz="2871" i="1">
                <a:solidFill>
                  <a:srgbClr val="1C1D2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24" grpId="0" animBg="1"/>
      <p:bldP spid="26" grpId="0" animBg="1"/>
      <p:bldP spid="27" grpId="0" animBg="1"/>
      <p:bldP spid="28" grpId="0" animBg="1"/>
      <p:bldP spid="30" grpId="0"/>
      <p:bldP spid="32" grpId="0"/>
      <p:bldP spid="33" grpId="0" animBg="1"/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50294" y="0"/>
            <a:ext cx="3655135" cy="1749886"/>
          </a:xfrm>
          <a:custGeom>
            <a:avLst/>
            <a:gdLst/>
            <a:ahLst/>
            <a:cxnLst/>
            <a:rect l="l" t="t" r="r" b="b"/>
            <a:pathLst>
              <a:path w="3655135" h="1749886">
                <a:moveTo>
                  <a:pt x="0" y="0"/>
                </a:moveTo>
                <a:lnTo>
                  <a:pt x="3655135" y="0"/>
                </a:lnTo>
                <a:lnTo>
                  <a:pt x="3655135" y="1749886"/>
                </a:lnTo>
                <a:lnTo>
                  <a:pt x="0" y="1749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6515407" y="8767220"/>
            <a:ext cx="1487785" cy="1239821"/>
          </a:xfrm>
          <a:custGeom>
            <a:avLst/>
            <a:gdLst/>
            <a:ahLst/>
            <a:cxnLst/>
            <a:rect l="l" t="t" r="r" b="b"/>
            <a:pathLst>
              <a:path w="1487785" h="1239821">
                <a:moveTo>
                  <a:pt x="0" y="0"/>
                </a:moveTo>
                <a:lnTo>
                  <a:pt x="1487786" y="0"/>
                </a:lnTo>
                <a:lnTo>
                  <a:pt x="1487786" y="1239821"/>
                </a:lnTo>
                <a:lnTo>
                  <a:pt x="0" y="12398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32996" y="8915142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8"/>
                </a:lnTo>
                <a:lnTo>
                  <a:pt x="0" y="1421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4000353" y="464426"/>
            <a:ext cx="1602989" cy="1602989"/>
          </a:xfrm>
          <a:custGeom>
            <a:avLst/>
            <a:gdLst/>
            <a:ahLst/>
            <a:cxnLst/>
            <a:rect l="l" t="t" r="r" b="b"/>
            <a:pathLst>
              <a:path w="1602989" h="1602989">
                <a:moveTo>
                  <a:pt x="0" y="0"/>
                </a:moveTo>
                <a:lnTo>
                  <a:pt x="1602989" y="0"/>
                </a:lnTo>
                <a:lnTo>
                  <a:pt x="1602989" y="1602989"/>
                </a:lnTo>
                <a:lnTo>
                  <a:pt x="0" y="16029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2042529" y="9616516"/>
            <a:ext cx="1430937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- Salon de l’Habitat - </a:t>
            </a:r>
          </a:p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- Edition 2024 -  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100632" y="170027"/>
            <a:ext cx="12086736" cy="2191787"/>
            <a:chOff x="0" y="0"/>
            <a:chExt cx="16115649" cy="2922383"/>
          </a:xfrm>
        </p:grpSpPr>
        <p:grpSp>
          <p:nvGrpSpPr>
            <p:cNvPr id="8" name="Group 8"/>
            <p:cNvGrpSpPr/>
            <p:nvPr/>
          </p:nvGrpSpPr>
          <p:grpSpPr>
            <a:xfrm rot="-165379">
              <a:off x="3391855" y="251729"/>
              <a:ext cx="9291108" cy="1406434"/>
              <a:chOff x="0" y="0"/>
              <a:chExt cx="2429615" cy="36778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429614" cy="367781"/>
              </a:xfrm>
              <a:custGeom>
                <a:avLst/>
                <a:gdLst/>
                <a:ahLst/>
                <a:cxnLst/>
                <a:rect l="l" t="t" r="r" b="b"/>
                <a:pathLst>
                  <a:path w="2429614" h="367781">
                    <a:moveTo>
                      <a:pt x="56662" y="0"/>
                    </a:moveTo>
                    <a:lnTo>
                      <a:pt x="2372953" y="0"/>
                    </a:lnTo>
                    <a:cubicBezTo>
                      <a:pt x="2387980" y="0"/>
                      <a:pt x="2402393" y="5970"/>
                      <a:pt x="2413019" y="16596"/>
                    </a:cubicBezTo>
                    <a:cubicBezTo>
                      <a:pt x="2423645" y="27222"/>
                      <a:pt x="2429614" y="41634"/>
                      <a:pt x="2429614" y="56662"/>
                    </a:cubicBezTo>
                    <a:lnTo>
                      <a:pt x="2429614" y="311119"/>
                    </a:lnTo>
                    <a:cubicBezTo>
                      <a:pt x="2429614" y="342413"/>
                      <a:pt x="2404246" y="367781"/>
                      <a:pt x="2372953" y="367781"/>
                    </a:cubicBezTo>
                    <a:lnTo>
                      <a:pt x="56662" y="367781"/>
                    </a:lnTo>
                    <a:cubicBezTo>
                      <a:pt x="41634" y="367781"/>
                      <a:pt x="27222" y="361811"/>
                      <a:pt x="16596" y="351185"/>
                    </a:cubicBezTo>
                    <a:cubicBezTo>
                      <a:pt x="5970" y="340559"/>
                      <a:pt x="0" y="326147"/>
                      <a:pt x="0" y="311119"/>
                    </a:cubicBezTo>
                    <a:lnTo>
                      <a:pt x="0" y="56662"/>
                    </a:lnTo>
                    <a:cubicBezTo>
                      <a:pt x="0" y="41634"/>
                      <a:pt x="5970" y="27222"/>
                      <a:pt x="16596" y="16596"/>
                    </a:cubicBezTo>
                    <a:cubicBezTo>
                      <a:pt x="27222" y="5970"/>
                      <a:pt x="41634" y="0"/>
                      <a:pt x="56662" y="0"/>
                    </a:cubicBezTo>
                    <a:close/>
                  </a:path>
                </a:pathLst>
              </a:custGeom>
              <a:solidFill>
                <a:srgbClr val="00646E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9525"/>
                <a:ext cx="2429615" cy="377306"/>
              </a:xfrm>
              <a:prstGeom prst="rect">
                <a:avLst/>
              </a:prstGeom>
            </p:spPr>
            <p:txBody>
              <a:bodyPr lIns="53251" tIns="53251" rIns="53251" bIns="53251" rtlCol="0" anchor="ctr"/>
              <a:lstStyle/>
              <a:p>
                <a:pPr algn="ctr">
                  <a:lnSpc>
                    <a:spcPts val="2640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 rot="-157767">
              <a:off x="20588" y="348985"/>
              <a:ext cx="16073598" cy="1304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14"/>
                </a:lnSpc>
              </a:pPr>
              <a:r>
                <a:rPr lang="en-US" sz="6345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Zoom sur... 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 rot="30945">
              <a:off x="3977595" y="1700548"/>
              <a:ext cx="8728663" cy="1182573"/>
              <a:chOff x="0" y="0"/>
              <a:chExt cx="2468943" cy="33449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68943" cy="334496"/>
              </a:xfrm>
              <a:custGeom>
                <a:avLst/>
                <a:gdLst/>
                <a:ahLst/>
                <a:cxnLst/>
                <a:rect l="l" t="t" r="r" b="b"/>
                <a:pathLst>
                  <a:path w="2468943" h="334496">
                    <a:moveTo>
                      <a:pt x="60313" y="0"/>
                    </a:moveTo>
                    <a:lnTo>
                      <a:pt x="2408631" y="0"/>
                    </a:lnTo>
                    <a:cubicBezTo>
                      <a:pt x="2441940" y="0"/>
                      <a:pt x="2468943" y="27003"/>
                      <a:pt x="2468943" y="60313"/>
                    </a:cubicBezTo>
                    <a:lnTo>
                      <a:pt x="2468943" y="274184"/>
                    </a:lnTo>
                    <a:cubicBezTo>
                      <a:pt x="2468943" y="307493"/>
                      <a:pt x="2441940" y="334496"/>
                      <a:pt x="2408631" y="334496"/>
                    </a:cubicBezTo>
                    <a:lnTo>
                      <a:pt x="60313" y="334496"/>
                    </a:lnTo>
                    <a:cubicBezTo>
                      <a:pt x="27003" y="334496"/>
                      <a:pt x="0" y="307493"/>
                      <a:pt x="0" y="274184"/>
                    </a:cubicBezTo>
                    <a:lnTo>
                      <a:pt x="0" y="60313"/>
                    </a:lnTo>
                    <a:cubicBezTo>
                      <a:pt x="0" y="27003"/>
                      <a:pt x="27003" y="0"/>
                      <a:pt x="60313" y="0"/>
                    </a:cubicBezTo>
                    <a:close/>
                  </a:path>
                </a:pathLst>
              </a:custGeom>
              <a:solidFill>
                <a:srgbClr val="F0B947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2468943" cy="344021"/>
              </a:xfrm>
              <a:prstGeom prst="rect">
                <a:avLst/>
              </a:prstGeom>
            </p:spPr>
            <p:txBody>
              <a:bodyPr lIns="53251" tIns="53251" rIns="53251" bIns="53251" rtlCol="0" anchor="ctr"/>
              <a:lstStyle/>
              <a:p>
                <a:pPr algn="ctr">
                  <a:lnSpc>
                    <a:spcPts val="2640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 rot="38556">
              <a:off x="986930" y="1804062"/>
              <a:ext cx="14710101" cy="1035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00"/>
                </a:lnSpc>
              </a:pPr>
              <a:r>
                <a:rPr lang="en-US" sz="5083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les mobilités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32757" y="2681795"/>
            <a:ext cx="13060954" cy="1211338"/>
            <a:chOff x="0" y="0"/>
            <a:chExt cx="17414605" cy="161511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615118" cy="1615118"/>
            </a:xfrm>
            <a:custGeom>
              <a:avLst/>
              <a:gdLst/>
              <a:ahLst/>
              <a:cxnLst/>
              <a:rect l="l" t="t" r="r" b="b"/>
              <a:pathLst>
                <a:path w="1615118" h="1615118">
                  <a:moveTo>
                    <a:pt x="0" y="0"/>
                  </a:moveTo>
                  <a:lnTo>
                    <a:pt x="1615118" y="0"/>
                  </a:lnTo>
                  <a:lnTo>
                    <a:pt x="1615118" y="1615118"/>
                  </a:lnTo>
                  <a:lnTo>
                    <a:pt x="0" y="1615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189146" y="520072"/>
              <a:ext cx="15225459" cy="565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83"/>
                </a:lnSpc>
              </a:pPr>
              <a:r>
                <a:rPr lang="en-US" sz="2736" b="1">
                  <a:solidFill>
                    <a:srgbClr val="1C1D20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Articulation des </a:t>
              </a:r>
              <a:r>
                <a:rPr lang="en-US" sz="2736" b="1" err="1">
                  <a:solidFill>
                    <a:srgbClr val="1C1D20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offres</a:t>
              </a:r>
              <a:r>
                <a:rPr lang="en-US" sz="2736" b="1">
                  <a:solidFill>
                    <a:srgbClr val="1C1D20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 de transports et </a:t>
              </a:r>
              <a:r>
                <a:rPr lang="en-US" sz="2736" b="1" err="1">
                  <a:solidFill>
                    <a:srgbClr val="1C1D20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continuité</a:t>
              </a:r>
              <a:r>
                <a:rPr lang="en-US" sz="2736" b="1">
                  <a:solidFill>
                    <a:srgbClr val="1C1D20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 des réseaux 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3774900" y="3556495"/>
            <a:ext cx="839670" cy="1587005"/>
          </a:xfrm>
          <a:custGeom>
            <a:avLst/>
            <a:gdLst/>
            <a:ahLst/>
            <a:cxnLst/>
            <a:rect l="l" t="t" r="r" b="b"/>
            <a:pathLst>
              <a:path w="839670" h="1587005">
                <a:moveTo>
                  <a:pt x="0" y="0"/>
                </a:moveTo>
                <a:lnTo>
                  <a:pt x="839670" y="0"/>
                </a:lnTo>
                <a:lnTo>
                  <a:pt x="839670" y="1587005"/>
                </a:lnTo>
                <a:lnTo>
                  <a:pt x="0" y="15870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0" name="Freeform 20"/>
          <p:cNvSpPr/>
          <p:nvPr/>
        </p:nvSpPr>
        <p:spPr>
          <a:xfrm rot="-1255138">
            <a:off x="7618879" y="3654094"/>
            <a:ext cx="839670" cy="1587005"/>
          </a:xfrm>
          <a:custGeom>
            <a:avLst/>
            <a:gdLst/>
            <a:ahLst/>
            <a:cxnLst/>
            <a:rect l="l" t="t" r="r" b="b"/>
            <a:pathLst>
              <a:path w="839670" h="1587005">
                <a:moveTo>
                  <a:pt x="0" y="0"/>
                </a:moveTo>
                <a:lnTo>
                  <a:pt x="839670" y="0"/>
                </a:lnTo>
                <a:lnTo>
                  <a:pt x="839670" y="1587004"/>
                </a:lnTo>
                <a:lnTo>
                  <a:pt x="0" y="15870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1" name="Freeform 21"/>
          <p:cNvSpPr/>
          <p:nvPr/>
        </p:nvSpPr>
        <p:spPr>
          <a:xfrm rot="-536502" flipH="1">
            <a:off x="11706465" y="3556495"/>
            <a:ext cx="839670" cy="1587005"/>
          </a:xfrm>
          <a:custGeom>
            <a:avLst/>
            <a:gdLst/>
            <a:ahLst/>
            <a:cxnLst/>
            <a:rect l="l" t="t" r="r" b="b"/>
            <a:pathLst>
              <a:path w="839670" h="1587005">
                <a:moveTo>
                  <a:pt x="839669" y="0"/>
                </a:moveTo>
                <a:lnTo>
                  <a:pt x="0" y="0"/>
                </a:lnTo>
                <a:lnTo>
                  <a:pt x="0" y="1587005"/>
                </a:lnTo>
                <a:lnTo>
                  <a:pt x="839669" y="1587005"/>
                </a:lnTo>
                <a:lnTo>
                  <a:pt x="839669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2" name="Group 22"/>
          <p:cNvGrpSpPr/>
          <p:nvPr/>
        </p:nvGrpSpPr>
        <p:grpSpPr>
          <a:xfrm rot="30945">
            <a:off x="296369" y="5120024"/>
            <a:ext cx="5199070" cy="3771795"/>
            <a:chOff x="0" y="0"/>
            <a:chExt cx="1960775" cy="142249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60775" cy="1422493"/>
            </a:xfrm>
            <a:custGeom>
              <a:avLst/>
              <a:gdLst/>
              <a:ahLst/>
              <a:cxnLst/>
              <a:rect l="l" t="t" r="r" b="b"/>
              <a:pathLst>
                <a:path w="1960775" h="1422493">
                  <a:moveTo>
                    <a:pt x="75944" y="0"/>
                  </a:moveTo>
                  <a:lnTo>
                    <a:pt x="1884831" y="0"/>
                  </a:lnTo>
                  <a:cubicBezTo>
                    <a:pt x="1904973" y="0"/>
                    <a:pt x="1924290" y="8001"/>
                    <a:pt x="1938532" y="22243"/>
                  </a:cubicBezTo>
                  <a:cubicBezTo>
                    <a:pt x="1952774" y="36486"/>
                    <a:pt x="1960775" y="55802"/>
                    <a:pt x="1960775" y="75944"/>
                  </a:cubicBezTo>
                  <a:lnTo>
                    <a:pt x="1960775" y="1346549"/>
                  </a:lnTo>
                  <a:cubicBezTo>
                    <a:pt x="1960775" y="1366691"/>
                    <a:pt x="1952774" y="1386008"/>
                    <a:pt x="1938532" y="1400250"/>
                  </a:cubicBezTo>
                  <a:cubicBezTo>
                    <a:pt x="1924290" y="1414492"/>
                    <a:pt x="1904973" y="1422493"/>
                    <a:pt x="1884831" y="1422493"/>
                  </a:cubicBezTo>
                  <a:lnTo>
                    <a:pt x="75944" y="1422493"/>
                  </a:lnTo>
                  <a:cubicBezTo>
                    <a:pt x="34001" y="1422493"/>
                    <a:pt x="0" y="1388492"/>
                    <a:pt x="0" y="1346549"/>
                  </a:cubicBezTo>
                  <a:lnTo>
                    <a:pt x="0" y="75944"/>
                  </a:lnTo>
                  <a:cubicBezTo>
                    <a:pt x="0" y="55802"/>
                    <a:pt x="8001" y="36486"/>
                    <a:pt x="22243" y="22243"/>
                  </a:cubicBezTo>
                  <a:cubicBezTo>
                    <a:pt x="36486" y="8001"/>
                    <a:pt x="55802" y="0"/>
                    <a:pt x="75944" y="0"/>
                  </a:cubicBezTo>
                  <a:close/>
                </a:path>
              </a:pathLst>
            </a:custGeom>
            <a:solidFill>
              <a:srgbClr val="F0B94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1960775" cy="1432018"/>
            </a:xfrm>
            <a:prstGeom prst="rect">
              <a:avLst/>
            </a:prstGeom>
          </p:spPr>
          <p:txBody>
            <a:bodyPr lIns="53251" tIns="53251" rIns="53251" bIns="53251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30945">
            <a:off x="12668402" y="5359766"/>
            <a:ext cx="4696723" cy="3386383"/>
            <a:chOff x="0" y="0"/>
            <a:chExt cx="1771320" cy="127713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71320" cy="1277139"/>
            </a:xfrm>
            <a:custGeom>
              <a:avLst/>
              <a:gdLst/>
              <a:ahLst/>
              <a:cxnLst/>
              <a:rect l="l" t="t" r="r" b="b"/>
              <a:pathLst>
                <a:path w="1771320" h="1277139">
                  <a:moveTo>
                    <a:pt x="84067" y="0"/>
                  </a:moveTo>
                  <a:lnTo>
                    <a:pt x="1687254" y="0"/>
                  </a:lnTo>
                  <a:cubicBezTo>
                    <a:pt x="1733682" y="0"/>
                    <a:pt x="1771320" y="37638"/>
                    <a:pt x="1771320" y="84067"/>
                  </a:cubicBezTo>
                  <a:lnTo>
                    <a:pt x="1771320" y="1193073"/>
                  </a:lnTo>
                  <a:cubicBezTo>
                    <a:pt x="1771320" y="1215368"/>
                    <a:pt x="1762463" y="1236751"/>
                    <a:pt x="1746698" y="1252517"/>
                  </a:cubicBezTo>
                  <a:cubicBezTo>
                    <a:pt x="1730932" y="1268282"/>
                    <a:pt x="1709550" y="1277139"/>
                    <a:pt x="1687254" y="1277139"/>
                  </a:cubicBezTo>
                  <a:lnTo>
                    <a:pt x="84067" y="1277139"/>
                  </a:lnTo>
                  <a:cubicBezTo>
                    <a:pt x="37638" y="1277139"/>
                    <a:pt x="0" y="1239501"/>
                    <a:pt x="0" y="1193073"/>
                  </a:cubicBezTo>
                  <a:lnTo>
                    <a:pt x="0" y="84067"/>
                  </a:lnTo>
                  <a:cubicBezTo>
                    <a:pt x="0" y="37638"/>
                    <a:pt x="37638" y="0"/>
                    <a:pt x="84067" y="0"/>
                  </a:cubicBezTo>
                  <a:close/>
                </a:path>
              </a:pathLst>
            </a:custGeom>
            <a:solidFill>
              <a:srgbClr val="F0B94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9525"/>
              <a:ext cx="1771320" cy="1286664"/>
            </a:xfrm>
            <a:prstGeom prst="rect">
              <a:avLst/>
            </a:prstGeom>
          </p:spPr>
          <p:txBody>
            <a:bodyPr lIns="53251" tIns="53251" rIns="53251" bIns="53251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2781851" y="6164785"/>
            <a:ext cx="4563242" cy="1924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1"/>
              </a:lnSpc>
            </a:pPr>
            <a:r>
              <a:rPr lang="en-US" sz="2117" b="1" err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Finaliser</a:t>
            </a:r>
            <a:r>
              <a:rPr lang="en-US" sz="2117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des solutions de transports </a:t>
            </a:r>
            <a:r>
              <a:rPr lang="en-US" sz="2117" b="1" err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collectifs</a:t>
            </a:r>
            <a:r>
              <a:rPr lang="en-US" sz="2117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en </a:t>
            </a:r>
            <a:r>
              <a:rPr lang="en-US" sz="2117" b="1" err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rabattement</a:t>
            </a:r>
            <a:r>
              <a:rPr lang="en-US" sz="2117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2117" b="1" err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vers</a:t>
            </a:r>
            <a:r>
              <a:rPr lang="en-US" sz="2117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les </a:t>
            </a:r>
            <a:r>
              <a:rPr lang="en-US" sz="2117" b="1" err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lignes</a:t>
            </a:r>
            <a:r>
              <a:rPr lang="en-US" sz="2117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2117" b="1" err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ferroviaires</a:t>
            </a:r>
            <a:r>
              <a:rPr lang="en-US" sz="2117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2117" b="1" err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limitrophes</a:t>
            </a:r>
            <a:r>
              <a:rPr lang="en-US" sz="2117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  <a:p>
            <a:pPr algn="ctr">
              <a:lnSpc>
                <a:spcPts val="2541"/>
              </a:lnSpc>
            </a:pPr>
            <a:r>
              <a:rPr lang="en-US" sz="2117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(Axe Rennes - Saint-Malo et Saint-Malo Paris)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99938" y="5467350"/>
            <a:ext cx="4991931" cy="3299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5"/>
              </a:lnSpc>
            </a:pPr>
            <a:r>
              <a:rPr lang="en-US" sz="2021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Dans le cadre des travaux du SDAGT </a:t>
            </a:r>
            <a:r>
              <a:rPr lang="en-US" sz="202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(Schéma Directeur d’Agglomération de Gestion du Trafic)</a:t>
            </a:r>
            <a:r>
              <a:rPr lang="en-US" sz="2021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, menés par Rennes Métropole, la Région et l’Etat, renforcer les lieux d’intermodalité et développer les interconnexions de Transports Collectifs en Site Propre dans un premier temps reliant Fougères à la Gare de Rennes via l’A84 et dans un second temps, Val-Couesnon à Via Silva  via la RD175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6313194" y="5561486"/>
            <a:ext cx="5539177" cy="3841766"/>
            <a:chOff x="0" y="0"/>
            <a:chExt cx="7385569" cy="5122355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7385569" cy="5122355"/>
              <a:chOff x="0" y="0"/>
              <a:chExt cx="1931318" cy="133949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931318" cy="1339490"/>
              </a:xfrm>
              <a:custGeom>
                <a:avLst/>
                <a:gdLst/>
                <a:ahLst/>
                <a:cxnLst/>
                <a:rect l="l" t="t" r="r" b="b"/>
                <a:pathLst>
                  <a:path w="1931318" h="1339490">
                    <a:moveTo>
                      <a:pt x="71281" y="0"/>
                    </a:moveTo>
                    <a:lnTo>
                      <a:pt x="1860037" y="0"/>
                    </a:lnTo>
                    <a:cubicBezTo>
                      <a:pt x="1899405" y="0"/>
                      <a:pt x="1931318" y="31914"/>
                      <a:pt x="1931318" y="71281"/>
                    </a:cubicBezTo>
                    <a:lnTo>
                      <a:pt x="1931318" y="1268209"/>
                    </a:lnTo>
                    <a:cubicBezTo>
                      <a:pt x="1931318" y="1287114"/>
                      <a:pt x="1923808" y="1305245"/>
                      <a:pt x="1910440" y="1318612"/>
                    </a:cubicBezTo>
                    <a:cubicBezTo>
                      <a:pt x="1897073" y="1331980"/>
                      <a:pt x="1878942" y="1339490"/>
                      <a:pt x="1860037" y="1339490"/>
                    </a:cubicBezTo>
                    <a:lnTo>
                      <a:pt x="71281" y="1339490"/>
                    </a:lnTo>
                    <a:cubicBezTo>
                      <a:pt x="31914" y="1339490"/>
                      <a:pt x="0" y="1307577"/>
                      <a:pt x="0" y="1268209"/>
                    </a:cubicBezTo>
                    <a:lnTo>
                      <a:pt x="0" y="71281"/>
                    </a:lnTo>
                    <a:cubicBezTo>
                      <a:pt x="0" y="31914"/>
                      <a:pt x="31914" y="0"/>
                      <a:pt x="71281" y="0"/>
                    </a:cubicBezTo>
                    <a:close/>
                  </a:path>
                </a:pathLst>
              </a:custGeom>
              <a:solidFill>
                <a:srgbClr val="00646E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9525"/>
                <a:ext cx="1931318" cy="1349015"/>
              </a:xfrm>
              <a:prstGeom prst="rect">
                <a:avLst/>
              </a:prstGeom>
            </p:spPr>
            <p:txBody>
              <a:bodyPr lIns="53251" tIns="53251" rIns="53251" bIns="53251" rtlCol="0" anchor="ctr"/>
              <a:lstStyle/>
              <a:p>
                <a:pPr algn="ctr">
                  <a:lnSpc>
                    <a:spcPts val="2640"/>
                  </a:lnSpc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90007" y="325977"/>
              <a:ext cx="7245858" cy="4515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5"/>
                </a:lnSpc>
              </a:pPr>
              <a:r>
                <a:rPr lang="en-US" sz="2021" b="1" err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Soutenir</a:t>
              </a:r>
              <a:r>
                <a:rPr lang="en-US" sz="2021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 le </a:t>
              </a:r>
              <a:r>
                <a:rPr lang="en-US" sz="2021" b="1" err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projet</a:t>
              </a:r>
              <a:r>
                <a:rPr lang="en-US" sz="2021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 de Car à Haut </a:t>
              </a:r>
              <a:r>
                <a:rPr lang="en-US" sz="2021" b="1" err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Niveau</a:t>
              </a:r>
              <a:r>
                <a:rPr lang="en-US" sz="2021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 de Service (CHNS) en </a:t>
              </a:r>
              <a:r>
                <a:rPr lang="en-US" sz="2021" b="1" err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rabattement</a:t>
              </a:r>
              <a:r>
                <a:rPr lang="en-US" sz="2021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 avec les sorties </a:t>
              </a:r>
              <a:r>
                <a:rPr lang="en-US" sz="2021" b="1" err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d’autoroutes</a:t>
              </a:r>
              <a:r>
                <a:rPr lang="en-US" sz="2021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, les </a:t>
              </a:r>
              <a:r>
                <a:rPr lang="en-US" sz="2021" b="1" err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aires</a:t>
              </a:r>
              <a:r>
                <a:rPr lang="en-US" sz="2021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 de </a:t>
              </a:r>
              <a:r>
                <a:rPr lang="en-US" sz="2021" b="1" err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covoiturages</a:t>
              </a:r>
              <a:r>
                <a:rPr lang="en-US" sz="2021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 et les </a:t>
              </a:r>
              <a:r>
                <a:rPr lang="en-US" sz="2021" b="1" err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pôles</a:t>
              </a:r>
              <a:r>
                <a:rPr lang="en-US" sz="2021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 </a:t>
              </a:r>
              <a:r>
                <a:rPr lang="en-US" sz="2021" b="1" err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d’échanges</a:t>
              </a:r>
              <a:r>
                <a:rPr lang="en-US" sz="2021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 </a:t>
              </a:r>
              <a:r>
                <a:rPr lang="en-US" sz="2021" b="1" err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multimodaux</a:t>
              </a:r>
              <a:r>
                <a:rPr lang="en-US" sz="2021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 de l’A84 (</a:t>
              </a:r>
              <a:r>
                <a:rPr lang="en-US" sz="2021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Saint-Eustache, </a:t>
              </a:r>
              <a:r>
                <a:rPr lang="en-US" sz="2021" err="1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Romagné</a:t>
              </a:r>
              <a:r>
                <a:rPr lang="en-US" sz="2021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) du Pays de Fougères </a:t>
              </a:r>
              <a:r>
                <a:rPr lang="en-US" sz="2021" b="1" err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vers</a:t>
              </a:r>
              <a:r>
                <a:rPr lang="en-US" sz="2021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 Rennes. En </a:t>
              </a:r>
              <a:r>
                <a:rPr lang="en-US" sz="2021" b="1" err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complément</a:t>
              </a:r>
              <a:r>
                <a:rPr lang="en-US" sz="2021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 de </a:t>
              </a:r>
              <a:r>
                <a:rPr lang="en-US" sz="2021" b="1" err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cette</a:t>
              </a:r>
              <a:r>
                <a:rPr lang="en-US" sz="2021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 </a:t>
              </a:r>
              <a:r>
                <a:rPr lang="en-US" sz="2021" b="1" err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offre</a:t>
              </a:r>
              <a:r>
                <a:rPr lang="en-US" sz="2021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, </a:t>
              </a:r>
              <a:r>
                <a:rPr lang="en-US" sz="2021" b="1" err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une</a:t>
              </a:r>
              <a:r>
                <a:rPr lang="en-US" sz="2021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 </a:t>
              </a:r>
              <a:r>
                <a:rPr lang="en-US" sz="2021" b="1" err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ligne</a:t>
              </a:r>
              <a:r>
                <a:rPr lang="en-US" sz="2021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  </a:t>
              </a:r>
              <a:r>
                <a:rPr lang="en-US" sz="2021" b="1" err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transversale</a:t>
              </a:r>
              <a:r>
                <a:rPr lang="en-US" sz="2021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 au </a:t>
              </a:r>
              <a:r>
                <a:rPr lang="en-US" sz="2021" b="1" err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départ</a:t>
              </a:r>
              <a:r>
                <a:rPr lang="en-US" sz="2021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 de Maen-Roch, via Saint-Ouen-des-</a:t>
              </a:r>
              <a:r>
                <a:rPr lang="en-US" sz="2021" b="1" err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Alleux</a:t>
              </a:r>
              <a:r>
                <a:rPr lang="en-US" sz="2021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, </a:t>
              </a:r>
              <a:r>
                <a:rPr lang="en-US" sz="2021" b="1" err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interconnectée</a:t>
              </a:r>
              <a:r>
                <a:rPr lang="en-US" sz="2021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 à la </a:t>
              </a:r>
              <a:r>
                <a:rPr lang="en-US" sz="2021" b="1" err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ligne</a:t>
              </a:r>
              <a:r>
                <a:rPr lang="en-US" sz="2021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 9a à </a:t>
              </a:r>
              <a:r>
                <a:rPr lang="en-US" sz="2021" b="1" err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l’aire</a:t>
              </a:r>
              <a:r>
                <a:rPr lang="en-US" sz="2021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 de </a:t>
              </a:r>
              <a:r>
                <a:rPr lang="en-US" sz="2021" b="1" err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covoiturage</a:t>
              </a:r>
              <a:r>
                <a:rPr lang="en-US" sz="2021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 de</a:t>
              </a:r>
            </a:p>
            <a:p>
              <a:pPr algn="ctr">
                <a:lnSpc>
                  <a:spcPts val="2425"/>
                </a:lnSpc>
              </a:pPr>
              <a:r>
                <a:rPr lang="en-US" sz="2021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Saint-Aubin-du-Cormier </a:t>
              </a:r>
              <a:r>
                <a:rPr lang="en-US" sz="2021" b="1" err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est</a:t>
              </a:r>
              <a:r>
                <a:rPr lang="en-US" sz="2021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 à </a:t>
              </a:r>
              <a:r>
                <a:rPr lang="en-US" sz="2021" b="1" err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étudier</a:t>
              </a:r>
              <a:r>
                <a:rPr lang="en-US" sz="2021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45000"/>
    </mc:Choice>
    <mc:Fallback xmlns="">
      <p:transition advClick="0" advTm="4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7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50294" y="0"/>
            <a:ext cx="3655135" cy="1749886"/>
          </a:xfrm>
          <a:custGeom>
            <a:avLst/>
            <a:gdLst/>
            <a:ahLst/>
            <a:cxnLst/>
            <a:rect l="l" t="t" r="r" b="b"/>
            <a:pathLst>
              <a:path w="3655135" h="1749886">
                <a:moveTo>
                  <a:pt x="0" y="0"/>
                </a:moveTo>
                <a:lnTo>
                  <a:pt x="3655135" y="0"/>
                </a:lnTo>
                <a:lnTo>
                  <a:pt x="3655135" y="1749886"/>
                </a:lnTo>
                <a:lnTo>
                  <a:pt x="0" y="1749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422865" y="340696"/>
            <a:ext cx="17442269" cy="220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00646E"/>
                </a:solidFill>
                <a:latin typeface="Josefin Sans"/>
                <a:ea typeface="Josefin Sans"/>
                <a:cs typeface="Josefin Sans"/>
                <a:sym typeface="Josefin Sans"/>
              </a:rPr>
              <a:t>Orientation n°8</a:t>
            </a:r>
          </a:p>
          <a:p>
            <a:pPr algn="ctr">
              <a:lnSpc>
                <a:spcPts val="5879"/>
              </a:lnSpc>
            </a:pPr>
            <a:r>
              <a:rPr lang="en-US" sz="41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Conforter les filières économiques existantes et soutenir</a:t>
            </a:r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le développement de nouvelles activités</a:t>
            </a:r>
          </a:p>
        </p:txBody>
      </p:sp>
      <p:sp>
        <p:nvSpPr>
          <p:cNvPr id="4" name="Freeform 4"/>
          <p:cNvSpPr/>
          <p:nvPr/>
        </p:nvSpPr>
        <p:spPr>
          <a:xfrm>
            <a:off x="16515407" y="8767220"/>
            <a:ext cx="1487785" cy="1239821"/>
          </a:xfrm>
          <a:custGeom>
            <a:avLst/>
            <a:gdLst/>
            <a:ahLst/>
            <a:cxnLst/>
            <a:rect l="l" t="t" r="r" b="b"/>
            <a:pathLst>
              <a:path w="1487785" h="1239821">
                <a:moveTo>
                  <a:pt x="0" y="0"/>
                </a:moveTo>
                <a:lnTo>
                  <a:pt x="1487786" y="0"/>
                </a:lnTo>
                <a:lnTo>
                  <a:pt x="1487786" y="1239821"/>
                </a:lnTo>
                <a:lnTo>
                  <a:pt x="0" y="12398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279498" y="8585243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8"/>
                </a:lnTo>
                <a:lnTo>
                  <a:pt x="0" y="1421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6948738" y="2447686"/>
            <a:ext cx="4390523" cy="466506"/>
          </a:xfrm>
          <a:custGeom>
            <a:avLst/>
            <a:gdLst/>
            <a:ahLst/>
            <a:cxnLst/>
            <a:rect l="l" t="t" r="r" b="b"/>
            <a:pathLst>
              <a:path w="4390523" h="466506">
                <a:moveTo>
                  <a:pt x="0" y="0"/>
                </a:moveTo>
                <a:lnTo>
                  <a:pt x="4390524" y="0"/>
                </a:lnTo>
                <a:lnTo>
                  <a:pt x="4390524" y="466506"/>
                </a:lnTo>
                <a:lnTo>
                  <a:pt x="0" y="4665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9849" t="-321821" r="-60960" b="-32219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2787269" y="3078048"/>
            <a:ext cx="1504122" cy="1504122"/>
          </a:xfrm>
          <a:custGeom>
            <a:avLst/>
            <a:gdLst/>
            <a:ahLst/>
            <a:cxnLst/>
            <a:rect l="l" t="t" r="r" b="b"/>
            <a:pathLst>
              <a:path w="1504122" h="1504122">
                <a:moveTo>
                  <a:pt x="0" y="0"/>
                </a:moveTo>
                <a:lnTo>
                  <a:pt x="1504122" y="0"/>
                </a:lnTo>
                <a:lnTo>
                  <a:pt x="1504122" y="1504122"/>
                </a:lnTo>
                <a:lnTo>
                  <a:pt x="0" y="15041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2843619" y="4952777"/>
            <a:ext cx="1391422" cy="1391422"/>
          </a:xfrm>
          <a:custGeom>
            <a:avLst/>
            <a:gdLst/>
            <a:ahLst/>
            <a:cxnLst/>
            <a:rect l="l" t="t" r="r" b="b"/>
            <a:pathLst>
              <a:path w="1391422" h="1391422">
                <a:moveTo>
                  <a:pt x="0" y="0"/>
                </a:moveTo>
                <a:lnTo>
                  <a:pt x="1391422" y="0"/>
                </a:lnTo>
                <a:lnTo>
                  <a:pt x="1391422" y="1391422"/>
                </a:lnTo>
                <a:lnTo>
                  <a:pt x="0" y="13914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2843961" y="6677111"/>
            <a:ext cx="1390738" cy="1345966"/>
          </a:xfrm>
          <a:custGeom>
            <a:avLst/>
            <a:gdLst/>
            <a:ahLst/>
            <a:cxnLst/>
            <a:rect l="l" t="t" r="r" b="b"/>
            <a:pathLst>
              <a:path w="1390738" h="1345966">
                <a:moveTo>
                  <a:pt x="0" y="0"/>
                </a:moveTo>
                <a:lnTo>
                  <a:pt x="1390738" y="0"/>
                </a:lnTo>
                <a:lnTo>
                  <a:pt x="1390738" y="1345965"/>
                </a:lnTo>
                <a:lnTo>
                  <a:pt x="0" y="13459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663" b="-1663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2904304" y="8355988"/>
            <a:ext cx="1270053" cy="1270053"/>
          </a:xfrm>
          <a:custGeom>
            <a:avLst/>
            <a:gdLst/>
            <a:ahLst/>
            <a:cxnLst/>
            <a:rect l="l" t="t" r="r" b="b"/>
            <a:pathLst>
              <a:path w="1270053" h="1270053">
                <a:moveTo>
                  <a:pt x="0" y="0"/>
                </a:moveTo>
                <a:lnTo>
                  <a:pt x="1270053" y="0"/>
                </a:lnTo>
                <a:lnTo>
                  <a:pt x="1270053" y="1270053"/>
                </a:lnTo>
                <a:lnTo>
                  <a:pt x="0" y="127005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2042529" y="9616516"/>
            <a:ext cx="1430937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- Salon de l’Habitat - </a:t>
            </a:r>
          </a:p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- Edition 2024 - 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23274" y="3886845"/>
            <a:ext cx="1252164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Une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offre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d’accueil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des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entreprises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adaptée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au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tissu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économique</a:t>
            </a:r>
            <a:endParaRPr lang="en-US" sz="3000" b="1">
              <a:solidFill>
                <a:srgbClr val="1C1D20"/>
              </a:solidFill>
              <a:latin typeface="Josefin Sans Bold"/>
              <a:ea typeface="Josefin Sans Bold"/>
              <a:cs typeface="Josefin Sans Bold"/>
              <a:sym typeface="Josefin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423274" y="5096520"/>
            <a:ext cx="1252164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Un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accompagnement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l’évolution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l’offre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d’accueil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des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entreprises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423274" y="6763395"/>
            <a:ext cx="1252164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Un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accompagnement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dans le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développement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des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nouvelles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activités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logistique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423274" y="8658870"/>
            <a:ext cx="1252164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Une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offre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 formation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adaptée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sur le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territoire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  <p:sp>
        <p:nvSpPr>
          <p:cNvPr id="16" name="Freeform 16"/>
          <p:cNvSpPr/>
          <p:nvPr/>
        </p:nvSpPr>
        <p:spPr>
          <a:xfrm>
            <a:off x="6396972" y="347875"/>
            <a:ext cx="601444" cy="621793"/>
          </a:xfrm>
          <a:custGeom>
            <a:avLst/>
            <a:gdLst/>
            <a:ahLst/>
            <a:cxnLst/>
            <a:rect l="l" t="t" r="r" b="b"/>
            <a:pathLst>
              <a:path w="601444" h="621793">
                <a:moveTo>
                  <a:pt x="0" y="0"/>
                </a:moveTo>
                <a:lnTo>
                  <a:pt x="601444" y="0"/>
                </a:lnTo>
                <a:lnTo>
                  <a:pt x="601444" y="621793"/>
                </a:lnTo>
                <a:lnTo>
                  <a:pt x="0" y="6217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/>
      <p:bldP spid="13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50294" y="0"/>
            <a:ext cx="3655135" cy="1749886"/>
          </a:xfrm>
          <a:custGeom>
            <a:avLst/>
            <a:gdLst/>
            <a:ahLst/>
            <a:cxnLst/>
            <a:rect l="l" t="t" r="r" b="b"/>
            <a:pathLst>
              <a:path w="3655135" h="1749886">
                <a:moveTo>
                  <a:pt x="0" y="0"/>
                </a:moveTo>
                <a:lnTo>
                  <a:pt x="3655135" y="0"/>
                </a:lnTo>
                <a:lnTo>
                  <a:pt x="3655135" y="1749886"/>
                </a:lnTo>
                <a:lnTo>
                  <a:pt x="0" y="1749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422865" y="340696"/>
            <a:ext cx="17442269" cy="220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00646E"/>
                </a:solidFill>
                <a:latin typeface="Josefin Sans"/>
                <a:ea typeface="Josefin Sans"/>
                <a:cs typeface="Josefin Sans"/>
                <a:sym typeface="Josefin Sans"/>
              </a:rPr>
              <a:t>Orientation n°9</a:t>
            </a:r>
          </a:p>
          <a:p>
            <a:pPr algn="ctr">
              <a:lnSpc>
                <a:spcPts val="5879"/>
              </a:lnSpc>
            </a:pPr>
            <a:r>
              <a:rPr lang="en-US" sz="41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Conforter les espaces agricoles et forestiers comme </a:t>
            </a:r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activités économiques majeurs du territoire </a:t>
            </a:r>
          </a:p>
        </p:txBody>
      </p:sp>
      <p:sp>
        <p:nvSpPr>
          <p:cNvPr id="4" name="Freeform 4"/>
          <p:cNvSpPr/>
          <p:nvPr/>
        </p:nvSpPr>
        <p:spPr>
          <a:xfrm>
            <a:off x="16515407" y="8767220"/>
            <a:ext cx="1487785" cy="1239821"/>
          </a:xfrm>
          <a:custGeom>
            <a:avLst/>
            <a:gdLst/>
            <a:ahLst/>
            <a:cxnLst/>
            <a:rect l="l" t="t" r="r" b="b"/>
            <a:pathLst>
              <a:path w="1487785" h="1239821">
                <a:moveTo>
                  <a:pt x="0" y="0"/>
                </a:moveTo>
                <a:lnTo>
                  <a:pt x="1487786" y="0"/>
                </a:lnTo>
                <a:lnTo>
                  <a:pt x="1487786" y="1239821"/>
                </a:lnTo>
                <a:lnTo>
                  <a:pt x="0" y="12398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279498" y="8585243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8"/>
                </a:lnTo>
                <a:lnTo>
                  <a:pt x="0" y="1421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6948738" y="2447686"/>
            <a:ext cx="4390523" cy="466506"/>
          </a:xfrm>
          <a:custGeom>
            <a:avLst/>
            <a:gdLst/>
            <a:ahLst/>
            <a:cxnLst/>
            <a:rect l="l" t="t" r="r" b="b"/>
            <a:pathLst>
              <a:path w="4390523" h="466506">
                <a:moveTo>
                  <a:pt x="0" y="0"/>
                </a:moveTo>
                <a:lnTo>
                  <a:pt x="4390524" y="0"/>
                </a:lnTo>
                <a:lnTo>
                  <a:pt x="4390524" y="466506"/>
                </a:lnTo>
                <a:lnTo>
                  <a:pt x="0" y="4665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9849" t="-321821" r="-60960" b="-32219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4000964" y="3639378"/>
            <a:ext cx="1504122" cy="1504122"/>
          </a:xfrm>
          <a:custGeom>
            <a:avLst/>
            <a:gdLst/>
            <a:ahLst/>
            <a:cxnLst/>
            <a:rect l="l" t="t" r="r" b="b"/>
            <a:pathLst>
              <a:path w="1504122" h="1504122">
                <a:moveTo>
                  <a:pt x="0" y="0"/>
                </a:moveTo>
                <a:lnTo>
                  <a:pt x="1504122" y="0"/>
                </a:lnTo>
                <a:lnTo>
                  <a:pt x="1504122" y="1504122"/>
                </a:lnTo>
                <a:lnTo>
                  <a:pt x="0" y="15041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6396972" y="347875"/>
            <a:ext cx="601444" cy="621793"/>
          </a:xfrm>
          <a:custGeom>
            <a:avLst/>
            <a:gdLst/>
            <a:ahLst/>
            <a:cxnLst/>
            <a:rect l="l" t="t" r="r" b="b"/>
            <a:pathLst>
              <a:path w="601444" h="621793">
                <a:moveTo>
                  <a:pt x="0" y="0"/>
                </a:moveTo>
                <a:lnTo>
                  <a:pt x="601444" y="0"/>
                </a:lnTo>
                <a:lnTo>
                  <a:pt x="601444" y="621793"/>
                </a:lnTo>
                <a:lnTo>
                  <a:pt x="0" y="6217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4000964" y="6074016"/>
            <a:ext cx="1264975" cy="1264975"/>
          </a:xfrm>
          <a:custGeom>
            <a:avLst/>
            <a:gdLst/>
            <a:ahLst/>
            <a:cxnLst/>
            <a:rect l="l" t="t" r="r" b="b"/>
            <a:pathLst>
              <a:path w="1264975" h="1264975">
                <a:moveTo>
                  <a:pt x="0" y="0"/>
                </a:moveTo>
                <a:lnTo>
                  <a:pt x="1264975" y="0"/>
                </a:lnTo>
                <a:lnTo>
                  <a:pt x="1264975" y="1264975"/>
                </a:lnTo>
                <a:lnTo>
                  <a:pt x="0" y="12649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2042529" y="9616516"/>
            <a:ext cx="1430937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- Salon de l’Habitat - </a:t>
            </a:r>
          </a:p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- Edition 2024 - 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741000" y="4074369"/>
            <a:ext cx="11411976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Une agriculture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diversifiée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,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élément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constitutif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l’identité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du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territoire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41000" y="6415066"/>
            <a:ext cx="11411976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Une protection et un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développement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des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activités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agricoles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pour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répondre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aux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besoins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alimentaires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locaux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50294" y="0"/>
            <a:ext cx="3655135" cy="1749886"/>
          </a:xfrm>
          <a:custGeom>
            <a:avLst/>
            <a:gdLst/>
            <a:ahLst/>
            <a:cxnLst/>
            <a:rect l="l" t="t" r="r" b="b"/>
            <a:pathLst>
              <a:path w="3655135" h="1749886">
                <a:moveTo>
                  <a:pt x="0" y="0"/>
                </a:moveTo>
                <a:lnTo>
                  <a:pt x="3655135" y="0"/>
                </a:lnTo>
                <a:lnTo>
                  <a:pt x="3655135" y="1749886"/>
                </a:lnTo>
                <a:lnTo>
                  <a:pt x="0" y="1749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422865" y="340696"/>
            <a:ext cx="17442269" cy="220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00646E"/>
                </a:solidFill>
                <a:latin typeface="Josefin Sans"/>
                <a:ea typeface="Josefin Sans"/>
                <a:cs typeface="Josefin Sans"/>
                <a:sym typeface="Josefin Sans"/>
              </a:rPr>
              <a:t>Orientation n°10</a:t>
            </a:r>
          </a:p>
          <a:p>
            <a:pPr algn="ctr">
              <a:lnSpc>
                <a:spcPts val="5879"/>
              </a:lnSpc>
            </a:pPr>
            <a:r>
              <a:rPr lang="en-US" sz="41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Renforcer l’attractivité touristique en capitalisant sur </a:t>
            </a:r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la richesse du patrimoine </a:t>
            </a:r>
          </a:p>
        </p:txBody>
      </p:sp>
      <p:sp>
        <p:nvSpPr>
          <p:cNvPr id="4" name="Freeform 4"/>
          <p:cNvSpPr/>
          <p:nvPr/>
        </p:nvSpPr>
        <p:spPr>
          <a:xfrm>
            <a:off x="16515407" y="8767220"/>
            <a:ext cx="1487785" cy="1239821"/>
          </a:xfrm>
          <a:custGeom>
            <a:avLst/>
            <a:gdLst/>
            <a:ahLst/>
            <a:cxnLst/>
            <a:rect l="l" t="t" r="r" b="b"/>
            <a:pathLst>
              <a:path w="1487785" h="1239821">
                <a:moveTo>
                  <a:pt x="0" y="0"/>
                </a:moveTo>
                <a:lnTo>
                  <a:pt x="1487786" y="0"/>
                </a:lnTo>
                <a:lnTo>
                  <a:pt x="1487786" y="1239821"/>
                </a:lnTo>
                <a:lnTo>
                  <a:pt x="0" y="12398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279498" y="8585243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8"/>
                </a:lnTo>
                <a:lnTo>
                  <a:pt x="0" y="1421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6948738" y="2447686"/>
            <a:ext cx="4390523" cy="466506"/>
          </a:xfrm>
          <a:custGeom>
            <a:avLst/>
            <a:gdLst/>
            <a:ahLst/>
            <a:cxnLst/>
            <a:rect l="l" t="t" r="r" b="b"/>
            <a:pathLst>
              <a:path w="4390523" h="466506">
                <a:moveTo>
                  <a:pt x="0" y="0"/>
                </a:moveTo>
                <a:lnTo>
                  <a:pt x="4390524" y="0"/>
                </a:lnTo>
                <a:lnTo>
                  <a:pt x="4390524" y="466506"/>
                </a:lnTo>
                <a:lnTo>
                  <a:pt x="0" y="4665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9849" t="-321821" r="-60960" b="-32219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6396972" y="347875"/>
            <a:ext cx="601444" cy="621793"/>
          </a:xfrm>
          <a:custGeom>
            <a:avLst/>
            <a:gdLst/>
            <a:ahLst/>
            <a:cxnLst/>
            <a:rect l="l" t="t" r="r" b="b"/>
            <a:pathLst>
              <a:path w="601444" h="621793">
                <a:moveTo>
                  <a:pt x="0" y="0"/>
                </a:moveTo>
                <a:lnTo>
                  <a:pt x="601444" y="0"/>
                </a:lnTo>
                <a:lnTo>
                  <a:pt x="601444" y="621793"/>
                </a:lnTo>
                <a:lnTo>
                  <a:pt x="0" y="621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3365759" y="2914192"/>
            <a:ext cx="1445918" cy="1445918"/>
          </a:xfrm>
          <a:custGeom>
            <a:avLst/>
            <a:gdLst/>
            <a:ahLst/>
            <a:cxnLst/>
            <a:rect l="l" t="t" r="r" b="b"/>
            <a:pathLst>
              <a:path w="1445918" h="1445918">
                <a:moveTo>
                  <a:pt x="0" y="0"/>
                </a:moveTo>
                <a:lnTo>
                  <a:pt x="1445918" y="0"/>
                </a:lnTo>
                <a:lnTo>
                  <a:pt x="1445918" y="1445918"/>
                </a:lnTo>
                <a:lnTo>
                  <a:pt x="0" y="14459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3365759" y="4762500"/>
            <a:ext cx="1445918" cy="1445918"/>
          </a:xfrm>
          <a:custGeom>
            <a:avLst/>
            <a:gdLst/>
            <a:ahLst/>
            <a:cxnLst/>
            <a:rect l="l" t="t" r="r" b="b"/>
            <a:pathLst>
              <a:path w="1445918" h="1445918">
                <a:moveTo>
                  <a:pt x="0" y="0"/>
                </a:moveTo>
                <a:lnTo>
                  <a:pt x="1445918" y="0"/>
                </a:lnTo>
                <a:lnTo>
                  <a:pt x="1445918" y="1445917"/>
                </a:lnTo>
                <a:lnTo>
                  <a:pt x="0" y="144591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3492399" y="6396756"/>
            <a:ext cx="1192638" cy="1192638"/>
          </a:xfrm>
          <a:custGeom>
            <a:avLst/>
            <a:gdLst/>
            <a:ahLst/>
            <a:cxnLst/>
            <a:rect l="l" t="t" r="r" b="b"/>
            <a:pathLst>
              <a:path w="1192638" h="1192638">
                <a:moveTo>
                  <a:pt x="0" y="0"/>
                </a:moveTo>
                <a:lnTo>
                  <a:pt x="1192638" y="0"/>
                </a:lnTo>
                <a:lnTo>
                  <a:pt x="1192638" y="1192639"/>
                </a:lnTo>
                <a:lnTo>
                  <a:pt x="0" y="11926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2042529" y="9616516"/>
            <a:ext cx="1430937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- Salon de l’Habitat - </a:t>
            </a:r>
          </a:p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- Edition 2024 - 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343495" y="3599992"/>
            <a:ext cx="1252164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Valorisation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du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patrimoine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bâti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et rural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43495" y="5206894"/>
            <a:ext cx="1252164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Accompagnement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du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développement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l’offre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touristique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43495" y="6816619"/>
            <a:ext cx="1252164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Développement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l’itinérance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touristique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et de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loisirs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98349" y="0"/>
            <a:ext cx="3107080" cy="1487506"/>
          </a:xfrm>
          <a:custGeom>
            <a:avLst/>
            <a:gdLst/>
            <a:ahLst/>
            <a:cxnLst/>
            <a:rect l="l" t="t" r="r" b="b"/>
            <a:pathLst>
              <a:path w="3107080" h="1487506">
                <a:moveTo>
                  <a:pt x="0" y="0"/>
                </a:moveTo>
                <a:lnTo>
                  <a:pt x="3107080" y="0"/>
                </a:lnTo>
                <a:lnTo>
                  <a:pt x="3107080" y="1487506"/>
                </a:lnTo>
                <a:lnTo>
                  <a:pt x="0" y="148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422865" y="340696"/>
            <a:ext cx="17442269" cy="220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00646E"/>
                </a:solidFill>
                <a:latin typeface="Josefin Sans"/>
                <a:ea typeface="Josefin Sans"/>
                <a:cs typeface="Josefin Sans"/>
                <a:sym typeface="Josefin Sans"/>
              </a:rPr>
              <a:t>Orientation n°11</a:t>
            </a:r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Accompagner la transformation du modèle commercial vers une offre orientée vers les polarités et les zones existantes requalifiées </a:t>
            </a:r>
          </a:p>
        </p:txBody>
      </p:sp>
      <p:sp>
        <p:nvSpPr>
          <p:cNvPr id="4" name="Freeform 4"/>
          <p:cNvSpPr/>
          <p:nvPr/>
        </p:nvSpPr>
        <p:spPr>
          <a:xfrm>
            <a:off x="16515407" y="8767220"/>
            <a:ext cx="1487785" cy="1239821"/>
          </a:xfrm>
          <a:custGeom>
            <a:avLst/>
            <a:gdLst/>
            <a:ahLst/>
            <a:cxnLst/>
            <a:rect l="l" t="t" r="r" b="b"/>
            <a:pathLst>
              <a:path w="1487785" h="1239821">
                <a:moveTo>
                  <a:pt x="0" y="0"/>
                </a:moveTo>
                <a:lnTo>
                  <a:pt x="1487786" y="0"/>
                </a:lnTo>
                <a:lnTo>
                  <a:pt x="1487786" y="1239821"/>
                </a:lnTo>
                <a:lnTo>
                  <a:pt x="0" y="12398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279498" y="8585243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8"/>
                </a:lnTo>
                <a:lnTo>
                  <a:pt x="0" y="1421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6948738" y="2447686"/>
            <a:ext cx="4390523" cy="466506"/>
          </a:xfrm>
          <a:custGeom>
            <a:avLst/>
            <a:gdLst/>
            <a:ahLst/>
            <a:cxnLst/>
            <a:rect l="l" t="t" r="r" b="b"/>
            <a:pathLst>
              <a:path w="4390523" h="466506">
                <a:moveTo>
                  <a:pt x="0" y="0"/>
                </a:moveTo>
                <a:lnTo>
                  <a:pt x="4390524" y="0"/>
                </a:lnTo>
                <a:lnTo>
                  <a:pt x="4390524" y="466506"/>
                </a:lnTo>
                <a:lnTo>
                  <a:pt x="0" y="4665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9849" t="-321821" r="-60960" b="-32219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6396972" y="347875"/>
            <a:ext cx="601444" cy="621793"/>
          </a:xfrm>
          <a:custGeom>
            <a:avLst/>
            <a:gdLst/>
            <a:ahLst/>
            <a:cxnLst/>
            <a:rect l="l" t="t" r="r" b="b"/>
            <a:pathLst>
              <a:path w="601444" h="621793">
                <a:moveTo>
                  <a:pt x="0" y="0"/>
                </a:moveTo>
                <a:lnTo>
                  <a:pt x="601444" y="0"/>
                </a:lnTo>
                <a:lnTo>
                  <a:pt x="601444" y="621793"/>
                </a:lnTo>
                <a:lnTo>
                  <a:pt x="0" y="621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4354438" y="3792476"/>
            <a:ext cx="1735566" cy="1735566"/>
          </a:xfrm>
          <a:custGeom>
            <a:avLst/>
            <a:gdLst/>
            <a:ahLst/>
            <a:cxnLst/>
            <a:rect l="l" t="t" r="r" b="b"/>
            <a:pathLst>
              <a:path w="1735566" h="1735566">
                <a:moveTo>
                  <a:pt x="0" y="0"/>
                </a:moveTo>
                <a:lnTo>
                  <a:pt x="1735566" y="0"/>
                </a:lnTo>
                <a:lnTo>
                  <a:pt x="1735566" y="1735566"/>
                </a:lnTo>
                <a:lnTo>
                  <a:pt x="0" y="17355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4403026" y="6379869"/>
            <a:ext cx="1686978" cy="1686978"/>
          </a:xfrm>
          <a:custGeom>
            <a:avLst/>
            <a:gdLst/>
            <a:ahLst/>
            <a:cxnLst/>
            <a:rect l="l" t="t" r="r" b="b"/>
            <a:pathLst>
              <a:path w="1686978" h="1686978">
                <a:moveTo>
                  <a:pt x="0" y="0"/>
                </a:moveTo>
                <a:lnTo>
                  <a:pt x="1686978" y="0"/>
                </a:lnTo>
                <a:lnTo>
                  <a:pt x="1686978" y="1686978"/>
                </a:lnTo>
                <a:lnTo>
                  <a:pt x="0" y="168697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2042529" y="9616516"/>
            <a:ext cx="1430937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- Salon de l’Habitat - </a:t>
            </a:r>
          </a:p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- Edition 2024 - 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39630" y="4422134"/>
            <a:ext cx="1252164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Une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offre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commerciale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au profit des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centralités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539630" y="6756633"/>
            <a:ext cx="1071967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Repenser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l’aménagement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des zones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commerciales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en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périphéries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et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travailler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sur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leur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multifonctionnalité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04659" y="245117"/>
            <a:ext cx="4099294" cy="1962525"/>
          </a:xfrm>
          <a:custGeom>
            <a:avLst/>
            <a:gdLst/>
            <a:ahLst/>
            <a:cxnLst/>
            <a:rect l="l" t="t" r="r" b="b"/>
            <a:pathLst>
              <a:path w="4099294" h="1962525">
                <a:moveTo>
                  <a:pt x="0" y="0"/>
                </a:moveTo>
                <a:lnTo>
                  <a:pt x="4099294" y="0"/>
                </a:lnTo>
                <a:lnTo>
                  <a:pt x="4099294" y="1962525"/>
                </a:lnTo>
                <a:lnTo>
                  <a:pt x="0" y="1962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279498" y="8585243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8"/>
                </a:lnTo>
                <a:lnTo>
                  <a:pt x="0" y="14217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16515407" y="8767220"/>
            <a:ext cx="1487785" cy="1239821"/>
          </a:xfrm>
          <a:custGeom>
            <a:avLst/>
            <a:gdLst/>
            <a:ahLst/>
            <a:cxnLst/>
            <a:rect l="l" t="t" r="r" b="b"/>
            <a:pathLst>
              <a:path w="1487785" h="1239821">
                <a:moveTo>
                  <a:pt x="0" y="0"/>
                </a:moveTo>
                <a:lnTo>
                  <a:pt x="1487786" y="0"/>
                </a:lnTo>
                <a:lnTo>
                  <a:pt x="1487786" y="1239821"/>
                </a:lnTo>
                <a:lnTo>
                  <a:pt x="0" y="12398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2999031" y="4038599"/>
            <a:ext cx="12295346" cy="2085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5999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Un territoire qui oeuvre au quotidien en faveur du bien-vivre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41820" y="9807016"/>
            <a:ext cx="1430937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- Salon de l’Habitat - </a:t>
            </a:r>
          </a:p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- Edition 2024 - 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5462" y="2980627"/>
            <a:ext cx="1614134" cy="4123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58"/>
              </a:lnSpc>
            </a:pPr>
            <a:r>
              <a:rPr lang="en-US" sz="24113" b="1">
                <a:solidFill>
                  <a:srgbClr val="00646E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98349" y="0"/>
            <a:ext cx="3107080" cy="1487506"/>
          </a:xfrm>
          <a:custGeom>
            <a:avLst/>
            <a:gdLst/>
            <a:ahLst/>
            <a:cxnLst/>
            <a:rect l="l" t="t" r="r" b="b"/>
            <a:pathLst>
              <a:path w="3107080" h="1487506">
                <a:moveTo>
                  <a:pt x="0" y="0"/>
                </a:moveTo>
                <a:lnTo>
                  <a:pt x="3107080" y="0"/>
                </a:lnTo>
                <a:lnTo>
                  <a:pt x="3107080" y="1487506"/>
                </a:lnTo>
                <a:lnTo>
                  <a:pt x="0" y="148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422865" y="340696"/>
            <a:ext cx="17442269" cy="220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00646E"/>
                </a:solidFill>
                <a:latin typeface="Josefin Sans"/>
                <a:ea typeface="Josefin Sans"/>
                <a:cs typeface="Josefin Sans"/>
                <a:sym typeface="Josefin Sans"/>
              </a:rPr>
              <a:t>Orientation n°12</a:t>
            </a:r>
          </a:p>
          <a:p>
            <a:pPr algn="ctr">
              <a:lnSpc>
                <a:spcPts val="5879"/>
              </a:lnSpc>
            </a:pPr>
            <a:r>
              <a:rPr lang="en-US" sz="41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Préserver et valoriser les paysages comme support </a:t>
            </a:r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de l’identité et de l’attractivité du territoire </a:t>
            </a:r>
          </a:p>
        </p:txBody>
      </p:sp>
      <p:sp>
        <p:nvSpPr>
          <p:cNvPr id="4" name="Freeform 4"/>
          <p:cNvSpPr/>
          <p:nvPr/>
        </p:nvSpPr>
        <p:spPr>
          <a:xfrm>
            <a:off x="16515407" y="8767220"/>
            <a:ext cx="1487785" cy="1239821"/>
          </a:xfrm>
          <a:custGeom>
            <a:avLst/>
            <a:gdLst/>
            <a:ahLst/>
            <a:cxnLst/>
            <a:rect l="l" t="t" r="r" b="b"/>
            <a:pathLst>
              <a:path w="1487785" h="1239821">
                <a:moveTo>
                  <a:pt x="0" y="0"/>
                </a:moveTo>
                <a:lnTo>
                  <a:pt x="1487786" y="0"/>
                </a:lnTo>
                <a:lnTo>
                  <a:pt x="1487786" y="1239821"/>
                </a:lnTo>
                <a:lnTo>
                  <a:pt x="0" y="12398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279498" y="8585243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8"/>
                </a:lnTo>
                <a:lnTo>
                  <a:pt x="0" y="1421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6948738" y="2447686"/>
            <a:ext cx="4390523" cy="466506"/>
          </a:xfrm>
          <a:custGeom>
            <a:avLst/>
            <a:gdLst/>
            <a:ahLst/>
            <a:cxnLst/>
            <a:rect l="l" t="t" r="r" b="b"/>
            <a:pathLst>
              <a:path w="4390523" h="466506">
                <a:moveTo>
                  <a:pt x="0" y="0"/>
                </a:moveTo>
                <a:lnTo>
                  <a:pt x="4390524" y="0"/>
                </a:lnTo>
                <a:lnTo>
                  <a:pt x="4390524" y="466506"/>
                </a:lnTo>
                <a:lnTo>
                  <a:pt x="0" y="4665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9849" t="-321821" r="-60960" b="-32219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6396972" y="347875"/>
            <a:ext cx="601444" cy="621793"/>
          </a:xfrm>
          <a:custGeom>
            <a:avLst/>
            <a:gdLst/>
            <a:ahLst/>
            <a:cxnLst/>
            <a:rect l="l" t="t" r="r" b="b"/>
            <a:pathLst>
              <a:path w="601444" h="621793">
                <a:moveTo>
                  <a:pt x="0" y="0"/>
                </a:moveTo>
                <a:lnTo>
                  <a:pt x="601444" y="0"/>
                </a:lnTo>
                <a:lnTo>
                  <a:pt x="601444" y="621793"/>
                </a:lnTo>
                <a:lnTo>
                  <a:pt x="0" y="621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2042529" y="9616516"/>
            <a:ext cx="1430937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- Salon de l’Habitat - </a:t>
            </a:r>
          </a:p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- Edition 2024 -   </a:t>
            </a:r>
          </a:p>
        </p:txBody>
      </p:sp>
      <p:sp>
        <p:nvSpPr>
          <p:cNvPr id="10" name="Freeform 10"/>
          <p:cNvSpPr/>
          <p:nvPr/>
        </p:nvSpPr>
        <p:spPr>
          <a:xfrm>
            <a:off x="2352943" y="3640662"/>
            <a:ext cx="1124751" cy="1124751"/>
          </a:xfrm>
          <a:custGeom>
            <a:avLst/>
            <a:gdLst/>
            <a:ahLst/>
            <a:cxnLst/>
            <a:rect l="l" t="t" r="r" b="b"/>
            <a:pathLst>
              <a:path w="1499668" h="1499668">
                <a:moveTo>
                  <a:pt x="0" y="0"/>
                </a:moveTo>
                <a:lnTo>
                  <a:pt x="1499668" y="0"/>
                </a:lnTo>
                <a:lnTo>
                  <a:pt x="1499668" y="1499668"/>
                </a:lnTo>
                <a:lnTo>
                  <a:pt x="0" y="14996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2417015" y="5276798"/>
            <a:ext cx="996607" cy="996608"/>
          </a:xfrm>
          <a:custGeom>
            <a:avLst/>
            <a:gdLst/>
            <a:ahLst/>
            <a:cxnLst/>
            <a:rect l="l" t="t" r="r" b="b"/>
            <a:pathLst>
              <a:path w="1328810" h="1328810">
                <a:moveTo>
                  <a:pt x="0" y="0"/>
                </a:moveTo>
                <a:lnTo>
                  <a:pt x="1328810" y="0"/>
                </a:lnTo>
                <a:lnTo>
                  <a:pt x="1328810" y="1328810"/>
                </a:lnTo>
                <a:lnTo>
                  <a:pt x="0" y="132881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2378661" y="6787756"/>
            <a:ext cx="1073315" cy="1073315"/>
          </a:xfrm>
          <a:custGeom>
            <a:avLst/>
            <a:gdLst/>
            <a:ahLst/>
            <a:cxnLst/>
            <a:rect l="l" t="t" r="r" b="b"/>
            <a:pathLst>
              <a:path w="1431087" h="1431087">
                <a:moveTo>
                  <a:pt x="0" y="0"/>
                </a:moveTo>
                <a:lnTo>
                  <a:pt x="1431087" y="0"/>
                </a:lnTo>
                <a:lnTo>
                  <a:pt x="1431087" y="1431087"/>
                </a:lnTo>
                <a:lnTo>
                  <a:pt x="0" y="143108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TextBox 13"/>
          <p:cNvSpPr txBox="1"/>
          <p:nvPr/>
        </p:nvSpPr>
        <p:spPr>
          <a:xfrm>
            <a:off x="3855709" y="3738694"/>
            <a:ext cx="12521640" cy="921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Valorisation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 la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qualité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paysagère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du bocage, des vergers et des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vallées</a:t>
            </a:r>
            <a:endParaRPr lang="en-US" sz="3000" b="1">
              <a:solidFill>
                <a:srgbClr val="1C1D20"/>
              </a:solidFill>
              <a:latin typeface="Josefin Sans Bold"/>
              <a:ea typeface="Josefin Sans Bold"/>
              <a:cs typeface="Josefin Sans Bold"/>
              <a:sym typeface="Josefin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855709" y="5601558"/>
            <a:ext cx="12521640" cy="464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Développement de la nature en ville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55709" y="7088670"/>
            <a:ext cx="12521640" cy="464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Valorisation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du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patrimoine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bâti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urbain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, rural et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agricole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98349" y="0"/>
            <a:ext cx="3107080" cy="1487506"/>
          </a:xfrm>
          <a:custGeom>
            <a:avLst/>
            <a:gdLst/>
            <a:ahLst/>
            <a:cxnLst/>
            <a:rect l="l" t="t" r="r" b="b"/>
            <a:pathLst>
              <a:path w="3107080" h="1487506">
                <a:moveTo>
                  <a:pt x="0" y="0"/>
                </a:moveTo>
                <a:lnTo>
                  <a:pt x="3107080" y="0"/>
                </a:lnTo>
                <a:lnTo>
                  <a:pt x="3107080" y="1487506"/>
                </a:lnTo>
                <a:lnTo>
                  <a:pt x="0" y="148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422865" y="340696"/>
            <a:ext cx="17442269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00646E"/>
                </a:solidFill>
                <a:latin typeface="Josefin Sans"/>
                <a:ea typeface="Josefin Sans"/>
                <a:cs typeface="Josefin Sans"/>
                <a:sym typeface="Josefin Sans"/>
              </a:rPr>
              <a:t>Orientation n°13</a:t>
            </a:r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Réduire la vulnérabilité du territoire face aux risques</a:t>
            </a:r>
          </a:p>
        </p:txBody>
      </p:sp>
      <p:sp>
        <p:nvSpPr>
          <p:cNvPr id="4" name="Freeform 4"/>
          <p:cNvSpPr/>
          <p:nvPr/>
        </p:nvSpPr>
        <p:spPr>
          <a:xfrm>
            <a:off x="16515407" y="8767220"/>
            <a:ext cx="1487785" cy="1239821"/>
          </a:xfrm>
          <a:custGeom>
            <a:avLst/>
            <a:gdLst/>
            <a:ahLst/>
            <a:cxnLst/>
            <a:rect l="l" t="t" r="r" b="b"/>
            <a:pathLst>
              <a:path w="1487785" h="1239821">
                <a:moveTo>
                  <a:pt x="0" y="0"/>
                </a:moveTo>
                <a:lnTo>
                  <a:pt x="1487786" y="0"/>
                </a:lnTo>
                <a:lnTo>
                  <a:pt x="1487786" y="1239821"/>
                </a:lnTo>
                <a:lnTo>
                  <a:pt x="0" y="12398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279498" y="8585243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8"/>
                </a:lnTo>
                <a:lnTo>
                  <a:pt x="0" y="1421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6948738" y="1805641"/>
            <a:ext cx="4390523" cy="466506"/>
          </a:xfrm>
          <a:custGeom>
            <a:avLst/>
            <a:gdLst/>
            <a:ahLst/>
            <a:cxnLst/>
            <a:rect l="l" t="t" r="r" b="b"/>
            <a:pathLst>
              <a:path w="4390523" h="466506">
                <a:moveTo>
                  <a:pt x="0" y="0"/>
                </a:moveTo>
                <a:lnTo>
                  <a:pt x="4390524" y="0"/>
                </a:lnTo>
                <a:lnTo>
                  <a:pt x="4390524" y="466506"/>
                </a:lnTo>
                <a:lnTo>
                  <a:pt x="0" y="4665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9849" t="-321821" r="-60960" b="-32219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6396972" y="347875"/>
            <a:ext cx="601444" cy="621793"/>
          </a:xfrm>
          <a:custGeom>
            <a:avLst/>
            <a:gdLst/>
            <a:ahLst/>
            <a:cxnLst/>
            <a:rect l="l" t="t" r="r" b="b"/>
            <a:pathLst>
              <a:path w="601444" h="621793">
                <a:moveTo>
                  <a:pt x="0" y="0"/>
                </a:moveTo>
                <a:lnTo>
                  <a:pt x="601444" y="0"/>
                </a:lnTo>
                <a:lnTo>
                  <a:pt x="601444" y="621793"/>
                </a:lnTo>
                <a:lnTo>
                  <a:pt x="0" y="621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3346591" y="2272147"/>
            <a:ext cx="1042310" cy="1042310"/>
          </a:xfrm>
          <a:custGeom>
            <a:avLst/>
            <a:gdLst/>
            <a:ahLst/>
            <a:cxnLst/>
            <a:rect l="l" t="t" r="r" b="b"/>
            <a:pathLst>
              <a:path w="1042310" h="1042310">
                <a:moveTo>
                  <a:pt x="0" y="0"/>
                </a:moveTo>
                <a:lnTo>
                  <a:pt x="1042310" y="0"/>
                </a:lnTo>
                <a:lnTo>
                  <a:pt x="1042310" y="1042310"/>
                </a:lnTo>
                <a:lnTo>
                  <a:pt x="0" y="10423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3416088" y="3693009"/>
            <a:ext cx="903316" cy="903316"/>
          </a:xfrm>
          <a:custGeom>
            <a:avLst/>
            <a:gdLst/>
            <a:ahLst/>
            <a:cxnLst/>
            <a:rect l="l" t="t" r="r" b="b"/>
            <a:pathLst>
              <a:path w="903316" h="903316">
                <a:moveTo>
                  <a:pt x="0" y="0"/>
                </a:moveTo>
                <a:lnTo>
                  <a:pt x="903316" y="0"/>
                </a:lnTo>
                <a:lnTo>
                  <a:pt x="903316" y="903317"/>
                </a:lnTo>
                <a:lnTo>
                  <a:pt x="0" y="90331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3442818" y="6144182"/>
            <a:ext cx="849856" cy="849856"/>
          </a:xfrm>
          <a:custGeom>
            <a:avLst/>
            <a:gdLst/>
            <a:ahLst/>
            <a:cxnLst/>
            <a:rect l="l" t="t" r="r" b="b"/>
            <a:pathLst>
              <a:path w="849856" h="849856">
                <a:moveTo>
                  <a:pt x="0" y="0"/>
                </a:moveTo>
                <a:lnTo>
                  <a:pt x="849856" y="0"/>
                </a:lnTo>
                <a:lnTo>
                  <a:pt x="849856" y="849856"/>
                </a:lnTo>
                <a:lnTo>
                  <a:pt x="0" y="8498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3391231" y="7375038"/>
            <a:ext cx="953030" cy="953030"/>
          </a:xfrm>
          <a:custGeom>
            <a:avLst/>
            <a:gdLst/>
            <a:ahLst/>
            <a:cxnLst/>
            <a:rect l="l" t="t" r="r" b="b"/>
            <a:pathLst>
              <a:path w="953030" h="953030">
                <a:moveTo>
                  <a:pt x="0" y="0"/>
                </a:moveTo>
                <a:lnTo>
                  <a:pt x="953030" y="0"/>
                </a:lnTo>
                <a:lnTo>
                  <a:pt x="953030" y="953030"/>
                </a:lnTo>
                <a:lnTo>
                  <a:pt x="0" y="95303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3320640" y="8585243"/>
            <a:ext cx="1094212" cy="1094212"/>
          </a:xfrm>
          <a:custGeom>
            <a:avLst/>
            <a:gdLst/>
            <a:ahLst/>
            <a:cxnLst/>
            <a:rect l="l" t="t" r="r" b="b"/>
            <a:pathLst>
              <a:path w="1094212" h="1094212">
                <a:moveTo>
                  <a:pt x="0" y="0"/>
                </a:moveTo>
                <a:lnTo>
                  <a:pt x="1094212" y="0"/>
                </a:lnTo>
                <a:lnTo>
                  <a:pt x="1094212" y="1094213"/>
                </a:lnTo>
                <a:lnTo>
                  <a:pt x="0" y="109421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TextBox 13"/>
          <p:cNvSpPr txBox="1"/>
          <p:nvPr/>
        </p:nvSpPr>
        <p:spPr>
          <a:xfrm>
            <a:off x="1879020" y="9503825"/>
            <a:ext cx="1430937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- Salon de l’Habitat - </a:t>
            </a:r>
          </a:p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- Edition 2024 -   </a:t>
            </a:r>
          </a:p>
        </p:txBody>
      </p:sp>
      <p:sp>
        <p:nvSpPr>
          <p:cNvPr id="14" name="Freeform 14"/>
          <p:cNvSpPr/>
          <p:nvPr/>
        </p:nvSpPr>
        <p:spPr>
          <a:xfrm>
            <a:off x="3332660" y="4835885"/>
            <a:ext cx="1070173" cy="1070173"/>
          </a:xfrm>
          <a:custGeom>
            <a:avLst/>
            <a:gdLst/>
            <a:ahLst/>
            <a:cxnLst/>
            <a:rect l="l" t="t" r="r" b="b"/>
            <a:pathLst>
              <a:path w="1070173" h="1070173">
                <a:moveTo>
                  <a:pt x="0" y="0"/>
                </a:moveTo>
                <a:lnTo>
                  <a:pt x="1070173" y="0"/>
                </a:lnTo>
                <a:lnTo>
                  <a:pt x="1070173" y="1070172"/>
                </a:lnTo>
                <a:lnTo>
                  <a:pt x="0" y="107017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TextBox 15"/>
          <p:cNvSpPr txBox="1"/>
          <p:nvPr/>
        </p:nvSpPr>
        <p:spPr>
          <a:xfrm>
            <a:off x="4912872" y="2619132"/>
            <a:ext cx="1252164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Intégration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des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risques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dans les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projets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développement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912872" y="3914532"/>
            <a:ext cx="1252164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Conditionnement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l’urbanisation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en zone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inondable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912872" y="4962282"/>
            <a:ext cx="1252164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Limitation de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l’urbanisation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dans les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secteurs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à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risques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mouvement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 terrain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912872" y="6363257"/>
            <a:ext cx="1252164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Réduction des émissions polluantes et des gaz à effet de serre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912872" y="7560476"/>
            <a:ext cx="1252164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Atteindre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le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zéro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enfouissement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et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tendre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vers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le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zéro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déchet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912872" y="8623392"/>
            <a:ext cx="1252164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Intégration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et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prise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en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compte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des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risques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d’érosion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et de </a:t>
            </a:r>
            <a:r>
              <a:rPr lang="en-US" sz="3000" b="1" err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ruissellement</a:t>
            </a:r>
            <a:r>
              <a:rPr lang="en-US" sz="3000" b="1">
                <a:solidFill>
                  <a:srgbClr val="1C1D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25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7364" y="5016892"/>
            <a:ext cx="14652287" cy="319686"/>
          </a:xfrm>
          <a:custGeom>
            <a:avLst/>
            <a:gdLst/>
            <a:ahLst/>
            <a:cxnLst/>
            <a:rect l="l" t="t" r="r" b="b"/>
            <a:pathLst>
              <a:path w="14652287" h="319686">
                <a:moveTo>
                  <a:pt x="0" y="0"/>
                </a:moveTo>
                <a:lnTo>
                  <a:pt x="14652288" y="0"/>
                </a:lnTo>
                <a:lnTo>
                  <a:pt x="14652288" y="319687"/>
                </a:lnTo>
                <a:lnTo>
                  <a:pt x="0" y="3196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250505" y="4539657"/>
            <a:ext cx="1073776" cy="1309782"/>
            <a:chOff x="0" y="0"/>
            <a:chExt cx="282805" cy="344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1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332207" y="4539657"/>
            <a:ext cx="1073776" cy="1309782"/>
            <a:chOff x="0" y="0"/>
            <a:chExt cx="282805" cy="3449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2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616617" y="4539657"/>
            <a:ext cx="1073776" cy="1309782"/>
            <a:chOff x="0" y="0"/>
            <a:chExt cx="282805" cy="34496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3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 rot="-165379">
            <a:off x="3396445" y="835071"/>
            <a:ext cx="10483736" cy="1006281"/>
            <a:chOff x="0" y="0"/>
            <a:chExt cx="3831650" cy="36778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31650" cy="367781"/>
            </a:xfrm>
            <a:custGeom>
              <a:avLst/>
              <a:gdLst/>
              <a:ahLst/>
              <a:cxnLst/>
              <a:rect l="l" t="t" r="r" b="b"/>
              <a:pathLst>
                <a:path w="3831650" h="367781">
                  <a:moveTo>
                    <a:pt x="37662" y="0"/>
                  </a:moveTo>
                  <a:lnTo>
                    <a:pt x="3793988" y="0"/>
                  </a:lnTo>
                  <a:cubicBezTo>
                    <a:pt x="3814788" y="0"/>
                    <a:pt x="3831650" y="16862"/>
                    <a:pt x="3831650" y="37662"/>
                  </a:cubicBezTo>
                  <a:lnTo>
                    <a:pt x="3831650" y="330119"/>
                  </a:lnTo>
                  <a:cubicBezTo>
                    <a:pt x="3831650" y="350919"/>
                    <a:pt x="3814788" y="367781"/>
                    <a:pt x="3793988" y="367781"/>
                  </a:cubicBezTo>
                  <a:lnTo>
                    <a:pt x="37662" y="367781"/>
                  </a:lnTo>
                  <a:cubicBezTo>
                    <a:pt x="16862" y="367781"/>
                    <a:pt x="0" y="350919"/>
                    <a:pt x="0" y="330119"/>
                  </a:cubicBezTo>
                  <a:lnTo>
                    <a:pt x="0" y="37662"/>
                  </a:lnTo>
                  <a:cubicBezTo>
                    <a:pt x="0" y="16862"/>
                    <a:pt x="16862" y="0"/>
                    <a:pt x="37662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3831650" cy="377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 rot="-157767">
            <a:off x="2888110" y="909769"/>
            <a:ext cx="11500406" cy="919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3"/>
              </a:lnSpc>
            </a:pPr>
            <a:r>
              <a:rPr lang="en-US" sz="6053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La révision du SCoT</a:t>
            </a:r>
          </a:p>
        </p:txBody>
      </p:sp>
      <p:grpSp>
        <p:nvGrpSpPr>
          <p:cNvPr id="16" name="Group 16"/>
          <p:cNvGrpSpPr/>
          <p:nvPr/>
        </p:nvGrpSpPr>
        <p:grpSpPr>
          <a:xfrm rot="30945">
            <a:off x="4016711" y="1861097"/>
            <a:ext cx="10254576" cy="846112"/>
            <a:chOff x="0" y="0"/>
            <a:chExt cx="4053975" cy="33449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053975" cy="334496"/>
            </a:xfrm>
            <a:custGeom>
              <a:avLst/>
              <a:gdLst/>
              <a:ahLst/>
              <a:cxnLst/>
              <a:rect l="l" t="t" r="r" b="b"/>
              <a:pathLst>
                <a:path w="4053975" h="334496">
                  <a:moveTo>
                    <a:pt x="38504" y="0"/>
                  </a:moveTo>
                  <a:lnTo>
                    <a:pt x="4015471" y="0"/>
                  </a:lnTo>
                  <a:cubicBezTo>
                    <a:pt x="4025683" y="0"/>
                    <a:pt x="4035477" y="4057"/>
                    <a:pt x="4042697" y="11277"/>
                  </a:cubicBezTo>
                  <a:cubicBezTo>
                    <a:pt x="4049918" y="18498"/>
                    <a:pt x="4053975" y="28292"/>
                    <a:pt x="4053975" y="38504"/>
                  </a:cubicBezTo>
                  <a:lnTo>
                    <a:pt x="4053975" y="295993"/>
                  </a:lnTo>
                  <a:cubicBezTo>
                    <a:pt x="4053975" y="317258"/>
                    <a:pt x="4036736" y="334496"/>
                    <a:pt x="4015471" y="334496"/>
                  </a:cubicBezTo>
                  <a:lnTo>
                    <a:pt x="38504" y="334496"/>
                  </a:lnTo>
                  <a:cubicBezTo>
                    <a:pt x="28292" y="334496"/>
                    <a:pt x="18498" y="330440"/>
                    <a:pt x="11277" y="323219"/>
                  </a:cubicBezTo>
                  <a:cubicBezTo>
                    <a:pt x="4057" y="315998"/>
                    <a:pt x="0" y="306205"/>
                    <a:pt x="0" y="295993"/>
                  </a:cubicBezTo>
                  <a:lnTo>
                    <a:pt x="0" y="38504"/>
                  </a:lnTo>
                  <a:cubicBezTo>
                    <a:pt x="0" y="17239"/>
                    <a:pt x="17239" y="0"/>
                    <a:pt x="38504" y="0"/>
                  </a:cubicBezTo>
                  <a:close/>
                </a:path>
              </a:pathLst>
            </a:custGeom>
            <a:solidFill>
              <a:srgbClr val="F0B94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4053975" cy="344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42480" y="6539763"/>
            <a:ext cx="2284410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Approbation du premier SCoT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2010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26890" y="6549288"/>
            <a:ext cx="228441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Prescription de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la révision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2014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011300" y="6539763"/>
            <a:ext cx="228441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Loi Climat et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Résilience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2021</a:t>
            </a:r>
          </a:p>
        </p:txBody>
      </p:sp>
      <p:sp>
        <p:nvSpPr>
          <p:cNvPr id="22" name="TextBox 22"/>
          <p:cNvSpPr txBox="1"/>
          <p:nvPr/>
        </p:nvSpPr>
        <p:spPr>
          <a:xfrm rot="38556">
            <a:off x="3828050" y="1874558"/>
            <a:ext cx="10632115" cy="805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5"/>
              </a:lnSpc>
            </a:pPr>
            <a:r>
              <a:rPr lang="en-US" sz="5196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dans le temps </a:t>
            </a:r>
          </a:p>
        </p:txBody>
      </p:sp>
      <p:sp>
        <p:nvSpPr>
          <p:cNvPr id="23" name="Freeform 23"/>
          <p:cNvSpPr/>
          <p:nvPr/>
        </p:nvSpPr>
        <p:spPr>
          <a:xfrm>
            <a:off x="279498" y="8585243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8"/>
                </a:lnTo>
                <a:lnTo>
                  <a:pt x="0" y="1421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4" name="Freeform 24"/>
          <p:cNvSpPr/>
          <p:nvPr/>
        </p:nvSpPr>
        <p:spPr>
          <a:xfrm>
            <a:off x="16515407" y="8767220"/>
            <a:ext cx="1487785" cy="1239821"/>
          </a:xfrm>
          <a:custGeom>
            <a:avLst/>
            <a:gdLst/>
            <a:ahLst/>
            <a:cxnLst/>
            <a:rect l="l" t="t" r="r" b="b"/>
            <a:pathLst>
              <a:path w="1487785" h="1239821">
                <a:moveTo>
                  <a:pt x="0" y="0"/>
                </a:moveTo>
                <a:lnTo>
                  <a:pt x="1487786" y="0"/>
                </a:lnTo>
                <a:lnTo>
                  <a:pt x="1487786" y="1239821"/>
                </a:lnTo>
                <a:lnTo>
                  <a:pt x="0" y="12398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5" name="Freeform 25"/>
          <p:cNvSpPr/>
          <p:nvPr/>
        </p:nvSpPr>
        <p:spPr>
          <a:xfrm>
            <a:off x="15019556" y="56466"/>
            <a:ext cx="3268444" cy="1564758"/>
          </a:xfrm>
          <a:custGeom>
            <a:avLst/>
            <a:gdLst/>
            <a:ahLst/>
            <a:cxnLst/>
            <a:rect l="l" t="t" r="r" b="b"/>
            <a:pathLst>
              <a:path w="3268444" h="1564758">
                <a:moveTo>
                  <a:pt x="0" y="0"/>
                </a:moveTo>
                <a:lnTo>
                  <a:pt x="3268444" y="0"/>
                </a:lnTo>
                <a:lnTo>
                  <a:pt x="3268444" y="1564758"/>
                </a:lnTo>
                <a:lnTo>
                  <a:pt x="0" y="15647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6" name="Group 26"/>
          <p:cNvGrpSpPr/>
          <p:nvPr/>
        </p:nvGrpSpPr>
        <p:grpSpPr>
          <a:xfrm>
            <a:off x="7499059" y="4539657"/>
            <a:ext cx="1073776" cy="1309782"/>
            <a:chOff x="0" y="0"/>
            <a:chExt cx="282805" cy="34496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4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582485" y="4539657"/>
            <a:ext cx="1073776" cy="1309782"/>
            <a:chOff x="0" y="0"/>
            <a:chExt cx="282805" cy="34496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5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1665912" y="4539657"/>
            <a:ext cx="1073776" cy="1309782"/>
            <a:chOff x="0" y="0"/>
            <a:chExt cx="282805" cy="34496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>
                <a:alpha val="11765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>
                      <a:alpha val="11765"/>
                    </a:srgbClr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6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3749338" y="4539657"/>
            <a:ext cx="1073776" cy="1309782"/>
            <a:chOff x="0" y="0"/>
            <a:chExt cx="282805" cy="34496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>
                <a:alpha val="13725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>
                      <a:alpha val="13725"/>
                    </a:srgbClr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7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5832764" y="4539657"/>
            <a:ext cx="1073776" cy="1309782"/>
            <a:chOff x="0" y="0"/>
            <a:chExt cx="282805" cy="34496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>
                <a:alpha val="19608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>
                      <a:alpha val="19608"/>
                    </a:srgbClr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8</a:t>
              </a: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6893742" y="6539763"/>
            <a:ext cx="228441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Reprise révision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2023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078522" y="6539763"/>
            <a:ext cx="228441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Séminaire ZAN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juillet. 2023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144021" y="6539763"/>
            <a:ext cx="228441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 err="1">
                <a:solidFill>
                  <a:srgbClr val="000000">
                    <a:alpha val="12941"/>
                  </a:srgbClr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Séminaire</a:t>
            </a:r>
            <a:endParaRPr lang="en-US" sz="2500" b="1">
              <a:solidFill>
                <a:srgbClr val="000000">
                  <a:alpha val="12941"/>
                </a:srgbClr>
              </a:solidFill>
              <a:latin typeface="Josefin Sans Bold"/>
              <a:ea typeface="Josefin Sans Bold"/>
              <a:cs typeface="Josefin Sans Bold"/>
              <a:sym typeface="Josefin Sans Bold"/>
            </a:endParaRPr>
          </a:p>
          <a:p>
            <a:pPr algn="ctr">
              <a:lnSpc>
                <a:spcPts val="3000"/>
              </a:lnSpc>
            </a:pPr>
            <a:r>
              <a:rPr lang="en-US" sz="2500" b="1" err="1">
                <a:solidFill>
                  <a:srgbClr val="000000">
                    <a:alpha val="12941"/>
                  </a:srgbClr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juin</a:t>
            </a:r>
            <a:r>
              <a:rPr lang="en-US" sz="2500" b="1">
                <a:solidFill>
                  <a:srgbClr val="000000">
                    <a:alpha val="12941"/>
                  </a:srgbClr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. 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428431" y="6539763"/>
            <a:ext cx="228441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>
                    <a:alpha val="15686"/>
                  </a:srgbClr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Débat PAS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>
                    <a:alpha val="15686"/>
                  </a:srgbClr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sept. 24</a:t>
            </a:r>
          </a:p>
          <a:p>
            <a:pPr algn="ctr">
              <a:lnSpc>
                <a:spcPts val="3000"/>
              </a:lnSpc>
            </a:pPr>
            <a:endParaRPr lang="en-US" sz="2500" b="1">
              <a:solidFill>
                <a:srgbClr val="000000">
                  <a:alpha val="15686"/>
                </a:srgbClr>
              </a:solidFill>
              <a:latin typeface="Josefin Sans Bold"/>
              <a:ea typeface="Josefin Sans Bold"/>
              <a:cs typeface="Josefin Sans Bold"/>
              <a:sym typeface="Josefin Sans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1140302" y="6539763"/>
            <a:ext cx="228441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>
                    <a:alpha val="15686"/>
                  </a:srgbClr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Elaboration 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>
                    <a:alpha val="15686"/>
                  </a:srgbClr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du PAS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>
                    <a:alpha val="15686"/>
                  </a:srgbClr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sep.2023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20" grpId="0"/>
      <p:bldP spid="21" grpId="0"/>
      <p:bldP spid="41" grpId="0"/>
      <p:bldP spid="42" grpId="0"/>
      <p:bldP spid="43" grpId="0"/>
      <p:bldP spid="44" grpId="0"/>
      <p:bldP spid="4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06141" y="234513"/>
            <a:ext cx="9801793" cy="3406722"/>
          </a:xfrm>
          <a:custGeom>
            <a:avLst/>
            <a:gdLst/>
            <a:ahLst/>
            <a:cxnLst/>
            <a:rect l="l" t="t" r="r" b="b"/>
            <a:pathLst>
              <a:path w="9801793" h="3406722">
                <a:moveTo>
                  <a:pt x="0" y="0"/>
                </a:moveTo>
                <a:lnTo>
                  <a:pt x="9801793" y="0"/>
                </a:lnTo>
                <a:lnTo>
                  <a:pt x="9801793" y="3406722"/>
                </a:lnTo>
                <a:lnTo>
                  <a:pt x="0" y="3406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907" b="-21566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 rot="-165379">
            <a:off x="1754993" y="4153308"/>
            <a:ext cx="14548297" cy="1396418"/>
            <a:chOff x="0" y="0"/>
            <a:chExt cx="3831650" cy="36778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31650" cy="367781"/>
            </a:xfrm>
            <a:custGeom>
              <a:avLst/>
              <a:gdLst/>
              <a:ahLst/>
              <a:cxnLst/>
              <a:rect l="l" t="t" r="r" b="b"/>
              <a:pathLst>
                <a:path w="3831650" h="367781">
                  <a:moveTo>
                    <a:pt x="27140" y="0"/>
                  </a:moveTo>
                  <a:lnTo>
                    <a:pt x="3804510" y="0"/>
                  </a:lnTo>
                  <a:cubicBezTo>
                    <a:pt x="3811708" y="0"/>
                    <a:pt x="3818611" y="2859"/>
                    <a:pt x="3823701" y="7949"/>
                  </a:cubicBezTo>
                  <a:cubicBezTo>
                    <a:pt x="3828791" y="13039"/>
                    <a:pt x="3831650" y="19942"/>
                    <a:pt x="3831650" y="27140"/>
                  </a:cubicBezTo>
                  <a:lnTo>
                    <a:pt x="3831650" y="340641"/>
                  </a:lnTo>
                  <a:cubicBezTo>
                    <a:pt x="3831650" y="347839"/>
                    <a:pt x="3828791" y="354742"/>
                    <a:pt x="3823701" y="359832"/>
                  </a:cubicBezTo>
                  <a:cubicBezTo>
                    <a:pt x="3818611" y="364922"/>
                    <a:pt x="3811708" y="367781"/>
                    <a:pt x="3804510" y="367781"/>
                  </a:cubicBezTo>
                  <a:lnTo>
                    <a:pt x="27140" y="367781"/>
                  </a:lnTo>
                  <a:cubicBezTo>
                    <a:pt x="19942" y="367781"/>
                    <a:pt x="13039" y="364922"/>
                    <a:pt x="7949" y="359832"/>
                  </a:cubicBezTo>
                  <a:cubicBezTo>
                    <a:pt x="2859" y="354742"/>
                    <a:pt x="0" y="347839"/>
                    <a:pt x="0" y="340641"/>
                  </a:cubicBezTo>
                  <a:lnTo>
                    <a:pt x="0" y="27140"/>
                  </a:lnTo>
                  <a:cubicBezTo>
                    <a:pt x="0" y="19942"/>
                    <a:pt x="2859" y="13039"/>
                    <a:pt x="7949" y="7949"/>
                  </a:cubicBezTo>
                  <a:cubicBezTo>
                    <a:pt x="13039" y="2859"/>
                    <a:pt x="19942" y="0"/>
                    <a:pt x="27140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3831650" cy="377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 rot="-157767">
            <a:off x="1049576" y="4256965"/>
            <a:ext cx="15959132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8400" b="1" err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Votre</a:t>
            </a:r>
            <a:r>
              <a:rPr lang="en-US" sz="8400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8400" b="1" err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avis</a:t>
            </a:r>
            <a:r>
              <a:rPr lang="en-US" sz="8400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8400" b="1" err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compte</a:t>
            </a:r>
            <a:r>
              <a:rPr lang="en-US" sz="8400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03137" y="9216103"/>
            <a:ext cx="14309371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4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Foire exposition - Salon de l’Habitat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03137" y="9587578"/>
            <a:ext cx="14309371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Edition 2024</a:t>
            </a:r>
          </a:p>
        </p:txBody>
      </p:sp>
      <p:grpSp>
        <p:nvGrpSpPr>
          <p:cNvPr id="9" name="Group 9"/>
          <p:cNvGrpSpPr/>
          <p:nvPr/>
        </p:nvGrpSpPr>
        <p:grpSpPr>
          <a:xfrm rot="30945">
            <a:off x="1766053" y="5655939"/>
            <a:ext cx="15966575" cy="1270041"/>
            <a:chOff x="0" y="0"/>
            <a:chExt cx="4205188" cy="33449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05188" cy="334496"/>
            </a:xfrm>
            <a:custGeom>
              <a:avLst/>
              <a:gdLst/>
              <a:ahLst/>
              <a:cxnLst/>
              <a:rect l="l" t="t" r="r" b="b"/>
              <a:pathLst>
                <a:path w="4205188" h="334496">
                  <a:moveTo>
                    <a:pt x="24729" y="0"/>
                  </a:moveTo>
                  <a:lnTo>
                    <a:pt x="4180459" y="0"/>
                  </a:lnTo>
                  <a:cubicBezTo>
                    <a:pt x="4187018" y="0"/>
                    <a:pt x="4193308" y="2605"/>
                    <a:pt x="4197945" y="7243"/>
                  </a:cubicBezTo>
                  <a:cubicBezTo>
                    <a:pt x="4202583" y="11881"/>
                    <a:pt x="4205188" y="18170"/>
                    <a:pt x="4205188" y="24729"/>
                  </a:cubicBezTo>
                  <a:lnTo>
                    <a:pt x="4205188" y="309767"/>
                  </a:lnTo>
                  <a:cubicBezTo>
                    <a:pt x="4205188" y="316326"/>
                    <a:pt x="4202583" y="322616"/>
                    <a:pt x="4197945" y="327253"/>
                  </a:cubicBezTo>
                  <a:cubicBezTo>
                    <a:pt x="4193308" y="331891"/>
                    <a:pt x="4187018" y="334496"/>
                    <a:pt x="4180459" y="334496"/>
                  </a:cubicBezTo>
                  <a:lnTo>
                    <a:pt x="24729" y="334496"/>
                  </a:lnTo>
                  <a:cubicBezTo>
                    <a:pt x="18170" y="334496"/>
                    <a:pt x="11881" y="331891"/>
                    <a:pt x="7243" y="327253"/>
                  </a:cubicBezTo>
                  <a:cubicBezTo>
                    <a:pt x="2605" y="322616"/>
                    <a:pt x="0" y="316326"/>
                    <a:pt x="0" y="309767"/>
                  </a:cubicBezTo>
                  <a:lnTo>
                    <a:pt x="0" y="24729"/>
                  </a:lnTo>
                  <a:cubicBezTo>
                    <a:pt x="0" y="18170"/>
                    <a:pt x="2605" y="11881"/>
                    <a:pt x="7243" y="7243"/>
                  </a:cubicBezTo>
                  <a:cubicBezTo>
                    <a:pt x="11881" y="2605"/>
                    <a:pt x="18170" y="0"/>
                    <a:pt x="24729" y="0"/>
                  </a:cubicBezTo>
                  <a:close/>
                </a:path>
              </a:pathLst>
            </a:custGeom>
            <a:solidFill>
              <a:srgbClr val="F0B94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4205188" cy="344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 rot="38556">
            <a:off x="1909311" y="5771444"/>
            <a:ext cx="15959132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7800" b="1" err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Participez</a:t>
            </a:r>
            <a:r>
              <a:rPr lang="en-US" sz="7800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à la </a:t>
            </a:r>
            <a:r>
              <a:rPr lang="en-US" sz="7800" b="1" err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révision</a:t>
            </a:r>
            <a:r>
              <a:rPr lang="en-US" sz="7800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du </a:t>
            </a:r>
            <a:r>
              <a:rPr lang="en-US" sz="7800" b="1" err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SCoT</a:t>
            </a:r>
            <a:r>
              <a:rPr lang="en-US" sz="7800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  <p:sp>
        <p:nvSpPr>
          <p:cNvPr id="13" name="Freeform 13"/>
          <p:cNvSpPr/>
          <p:nvPr/>
        </p:nvSpPr>
        <p:spPr>
          <a:xfrm>
            <a:off x="7548346" y="7386851"/>
            <a:ext cx="3191309" cy="1512978"/>
          </a:xfrm>
          <a:custGeom>
            <a:avLst/>
            <a:gdLst/>
            <a:ahLst/>
            <a:cxnLst/>
            <a:rect l="l" t="t" r="r" b="b"/>
            <a:pathLst>
              <a:path w="3191309" h="1512978">
                <a:moveTo>
                  <a:pt x="0" y="0"/>
                </a:moveTo>
                <a:lnTo>
                  <a:pt x="3191308" y="0"/>
                </a:lnTo>
                <a:lnTo>
                  <a:pt x="3191308" y="1512978"/>
                </a:lnTo>
                <a:lnTo>
                  <a:pt x="0" y="15129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15407" y="8767220"/>
            <a:ext cx="1487785" cy="1239821"/>
          </a:xfrm>
          <a:custGeom>
            <a:avLst/>
            <a:gdLst/>
            <a:ahLst/>
            <a:cxnLst/>
            <a:rect l="l" t="t" r="r" b="b"/>
            <a:pathLst>
              <a:path w="1487785" h="1239821">
                <a:moveTo>
                  <a:pt x="0" y="0"/>
                </a:moveTo>
                <a:lnTo>
                  <a:pt x="1487786" y="0"/>
                </a:lnTo>
                <a:lnTo>
                  <a:pt x="1487786" y="1239821"/>
                </a:lnTo>
                <a:lnTo>
                  <a:pt x="0" y="12398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279498" y="8585243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8"/>
                </a:lnTo>
                <a:lnTo>
                  <a:pt x="0" y="14217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2363251" y="228125"/>
            <a:ext cx="13457907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Concertation</a:t>
            </a:r>
          </a:p>
        </p:txBody>
      </p:sp>
      <p:sp>
        <p:nvSpPr>
          <p:cNvPr id="5" name="Freeform 5"/>
          <p:cNvSpPr/>
          <p:nvPr/>
        </p:nvSpPr>
        <p:spPr>
          <a:xfrm>
            <a:off x="14321111" y="0"/>
            <a:ext cx="4061576" cy="1944468"/>
          </a:xfrm>
          <a:custGeom>
            <a:avLst/>
            <a:gdLst/>
            <a:ahLst/>
            <a:cxnLst/>
            <a:rect l="l" t="t" r="r" b="b"/>
            <a:pathLst>
              <a:path w="4061576" h="1944468">
                <a:moveTo>
                  <a:pt x="0" y="0"/>
                </a:moveTo>
                <a:lnTo>
                  <a:pt x="4061576" y="0"/>
                </a:lnTo>
                <a:lnTo>
                  <a:pt x="4061576" y="1944468"/>
                </a:lnTo>
                <a:lnTo>
                  <a:pt x="0" y="19444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6948738" y="1161575"/>
            <a:ext cx="4390523" cy="466506"/>
          </a:xfrm>
          <a:custGeom>
            <a:avLst/>
            <a:gdLst/>
            <a:ahLst/>
            <a:cxnLst/>
            <a:rect l="l" t="t" r="r" b="b"/>
            <a:pathLst>
              <a:path w="4390523" h="466506">
                <a:moveTo>
                  <a:pt x="0" y="0"/>
                </a:moveTo>
                <a:lnTo>
                  <a:pt x="4390524" y="0"/>
                </a:lnTo>
                <a:lnTo>
                  <a:pt x="4390524" y="466506"/>
                </a:lnTo>
                <a:lnTo>
                  <a:pt x="0" y="4665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9849" t="-321821" r="-60960" b="-32219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11339261" y="5143500"/>
            <a:ext cx="3191309" cy="1512978"/>
          </a:xfrm>
          <a:custGeom>
            <a:avLst/>
            <a:gdLst/>
            <a:ahLst/>
            <a:cxnLst/>
            <a:rect l="l" t="t" r="r" b="b"/>
            <a:pathLst>
              <a:path w="3191309" h="1512978">
                <a:moveTo>
                  <a:pt x="0" y="0"/>
                </a:moveTo>
                <a:lnTo>
                  <a:pt x="3191309" y="0"/>
                </a:lnTo>
                <a:lnTo>
                  <a:pt x="3191309" y="1512978"/>
                </a:lnTo>
                <a:lnTo>
                  <a:pt x="0" y="15129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5897449" y="3756781"/>
            <a:ext cx="5318639" cy="5010439"/>
          </a:xfrm>
          <a:custGeom>
            <a:avLst/>
            <a:gdLst/>
            <a:ahLst/>
            <a:cxnLst/>
            <a:rect l="l" t="t" r="r" b="b"/>
            <a:pathLst>
              <a:path w="5318639" h="5010439">
                <a:moveTo>
                  <a:pt x="0" y="0"/>
                </a:moveTo>
                <a:lnTo>
                  <a:pt x="5318638" y="0"/>
                </a:lnTo>
                <a:lnTo>
                  <a:pt x="5318638" y="5010439"/>
                </a:lnTo>
                <a:lnTo>
                  <a:pt x="0" y="50104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TextBox 9"/>
          <p:cNvSpPr txBox="1"/>
          <p:nvPr/>
        </p:nvSpPr>
        <p:spPr>
          <a:xfrm>
            <a:off x="2042529" y="9616516"/>
            <a:ext cx="1430937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- Salon de l’Habitat - </a:t>
            </a:r>
          </a:p>
          <a:p>
            <a:pPr algn="ctr">
              <a:lnSpc>
                <a:spcPts val="1560"/>
              </a:lnSpc>
            </a:pPr>
            <a:r>
              <a:rPr lang="en-US" sz="13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- Edition 2024 - 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9469" y="1854547"/>
            <a:ext cx="17255442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Le </a:t>
            </a:r>
            <a:r>
              <a:rPr lang="en-US" sz="300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SCoT</a:t>
            </a:r>
            <a:r>
              <a:rPr lang="en-US" sz="30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300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est</a:t>
            </a:r>
            <a:r>
              <a:rPr lang="en-US" sz="30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en </a:t>
            </a:r>
            <a:r>
              <a:rPr lang="en-US" sz="300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révision</a:t>
            </a:r>
            <a:r>
              <a:rPr lang="en-US" sz="30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, </a:t>
            </a:r>
            <a:r>
              <a:rPr lang="en-US" sz="300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participer</a:t>
            </a:r>
            <a:r>
              <a:rPr lang="en-US" sz="30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pour donner </a:t>
            </a:r>
            <a:r>
              <a:rPr lang="en-US" sz="300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votre</a:t>
            </a:r>
            <a:r>
              <a:rPr lang="en-US" sz="30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300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avis</a:t>
            </a:r>
            <a:r>
              <a:rPr lang="en-US" sz="30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sur </a:t>
            </a:r>
            <a:r>
              <a:rPr lang="en-US" sz="300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l’avenir</a:t>
            </a:r>
            <a:r>
              <a:rPr lang="en-US" sz="30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du Pays de Fougères sur les </a:t>
            </a:r>
            <a:r>
              <a:rPr lang="en-US" sz="300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thématiques</a:t>
            </a:r>
            <a:r>
              <a:rPr lang="en-US" sz="30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:</a:t>
            </a:r>
          </a:p>
          <a:p>
            <a:pPr algn="l">
              <a:lnSpc>
                <a:spcPts val="3600"/>
              </a:lnSpc>
            </a:pPr>
            <a:endParaRPr lang="en-US" sz="3000">
              <a:solidFill>
                <a:srgbClr val="1C1D2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49469" y="2913431"/>
            <a:ext cx="17255442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err="1">
                <a:solidFill>
                  <a:srgbClr val="F0B947"/>
                </a:solidFill>
                <a:latin typeface="Josefin Sans"/>
                <a:ea typeface="Josefin Sans"/>
                <a:cs typeface="Josefin Sans"/>
                <a:sym typeface="Josefin Sans"/>
              </a:rPr>
              <a:t>énergie</a:t>
            </a:r>
            <a:r>
              <a:rPr lang="en-US" sz="3000">
                <a:solidFill>
                  <a:srgbClr val="F0B947"/>
                </a:solidFill>
                <a:latin typeface="Josefin Sans"/>
                <a:ea typeface="Josefin Sans"/>
                <a:cs typeface="Josefin Sans"/>
                <a:sym typeface="Josefin Sans"/>
              </a:rPr>
              <a:t>, </a:t>
            </a:r>
            <a:r>
              <a:rPr lang="en-US" sz="3000" err="1">
                <a:solidFill>
                  <a:srgbClr val="F0B947"/>
                </a:solidFill>
                <a:latin typeface="Josefin Sans"/>
                <a:ea typeface="Josefin Sans"/>
                <a:cs typeface="Josefin Sans"/>
                <a:sym typeface="Josefin Sans"/>
              </a:rPr>
              <a:t>préservation</a:t>
            </a:r>
            <a:r>
              <a:rPr lang="en-US" sz="3000">
                <a:solidFill>
                  <a:srgbClr val="F0B947"/>
                </a:solidFill>
                <a:latin typeface="Josefin Sans"/>
                <a:ea typeface="Josefin Sans"/>
                <a:cs typeface="Josefin Sans"/>
                <a:sym typeface="Josefin Sans"/>
              </a:rPr>
              <a:t> des </a:t>
            </a:r>
            <a:r>
              <a:rPr lang="en-US" sz="3000" err="1">
                <a:solidFill>
                  <a:srgbClr val="F0B947"/>
                </a:solidFill>
                <a:latin typeface="Josefin Sans"/>
                <a:ea typeface="Josefin Sans"/>
                <a:cs typeface="Josefin Sans"/>
                <a:sym typeface="Josefin Sans"/>
              </a:rPr>
              <a:t>ressources</a:t>
            </a:r>
            <a:r>
              <a:rPr lang="en-US" sz="3000">
                <a:solidFill>
                  <a:srgbClr val="F0B947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3000" err="1">
                <a:solidFill>
                  <a:srgbClr val="F0B947"/>
                </a:solidFill>
                <a:latin typeface="Josefin Sans"/>
                <a:ea typeface="Josefin Sans"/>
                <a:cs typeface="Josefin Sans"/>
                <a:sym typeface="Josefin Sans"/>
              </a:rPr>
              <a:t>naturelles</a:t>
            </a:r>
            <a:r>
              <a:rPr lang="en-US" sz="3000">
                <a:solidFill>
                  <a:srgbClr val="F0B947"/>
                </a:solidFill>
                <a:latin typeface="Josefin Sans"/>
                <a:ea typeface="Josefin Sans"/>
                <a:cs typeface="Josefin Sans"/>
                <a:sym typeface="Josefin Sans"/>
              </a:rPr>
              <a:t>, </a:t>
            </a:r>
            <a:r>
              <a:rPr lang="en-US" sz="3000" err="1">
                <a:solidFill>
                  <a:srgbClr val="F0B947"/>
                </a:solidFill>
                <a:latin typeface="Josefin Sans"/>
                <a:ea typeface="Josefin Sans"/>
                <a:cs typeface="Josefin Sans"/>
                <a:sym typeface="Josefin Sans"/>
              </a:rPr>
              <a:t>sobriété</a:t>
            </a:r>
            <a:r>
              <a:rPr lang="en-US" sz="3000">
                <a:solidFill>
                  <a:srgbClr val="F0B947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3000" err="1">
                <a:solidFill>
                  <a:srgbClr val="F0B947"/>
                </a:solidFill>
                <a:latin typeface="Josefin Sans"/>
                <a:ea typeface="Josefin Sans"/>
                <a:cs typeface="Josefin Sans"/>
                <a:sym typeface="Josefin Sans"/>
              </a:rPr>
              <a:t>foncière</a:t>
            </a:r>
            <a:r>
              <a:rPr lang="en-US" sz="3000">
                <a:solidFill>
                  <a:srgbClr val="F0B947"/>
                </a:solidFill>
                <a:latin typeface="Josefin Sans"/>
                <a:ea typeface="Josefin Sans"/>
                <a:cs typeface="Josefin Sans"/>
                <a:sym typeface="Josefin Sans"/>
              </a:rPr>
              <a:t>, habitat, </a:t>
            </a:r>
            <a:r>
              <a:rPr lang="en-US" sz="3000" err="1">
                <a:solidFill>
                  <a:srgbClr val="F0B947"/>
                </a:solidFill>
                <a:latin typeface="Josefin Sans"/>
                <a:ea typeface="Josefin Sans"/>
                <a:cs typeface="Josefin Sans"/>
                <a:sym typeface="Josefin Sans"/>
              </a:rPr>
              <a:t>mobilité</a:t>
            </a:r>
            <a:r>
              <a:rPr lang="en-US" sz="3000">
                <a:solidFill>
                  <a:srgbClr val="F0B947"/>
                </a:solidFill>
                <a:latin typeface="Josefin Sans"/>
                <a:ea typeface="Josefin Sans"/>
                <a:cs typeface="Josefin Sans"/>
                <a:sym typeface="Josefin Sans"/>
              </a:rPr>
              <a:t>, </a:t>
            </a:r>
            <a:r>
              <a:rPr lang="en-US" sz="3000" err="1">
                <a:solidFill>
                  <a:srgbClr val="F0B947"/>
                </a:solidFill>
                <a:latin typeface="Josefin Sans"/>
                <a:ea typeface="Josefin Sans"/>
                <a:cs typeface="Josefin Sans"/>
                <a:sym typeface="Josefin Sans"/>
              </a:rPr>
              <a:t>développement</a:t>
            </a:r>
            <a:r>
              <a:rPr lang="en-US" sz="3000">
                <a:solidFill>
                  <a:srgbClr val="F0B947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3000" err="1">
                <a:solidFill>
                  <a:srgbClr val="F0B947"/>
                </a:solidFill>
                <a:latin typeface="Josefin Sans"/>
                <a:ea typeface="Josefin Sans"/>
                <a:cs typeface="Josefin Sans"/>
                <a:sym typeface="Josefin Sans"/>
              </a:rPr>
              <a:t>économique</a:t>
            </a:r>
            <a:r>
              <a:rPr lang="en-US" sz="3000">
                <a:solidFill>
                  <a:srgbClr val="F0B947"/>
                </a:solidFill>
                <a:latin typeface="Josefin Sans"/>
                <a:ea typeface="Josefin Sans"/>
                <a:cs typeface="Josefin Sans"/>
                <a:sym typeface="Josefin Sans"/>
              </a:rPr>
              <a:t>, </a:t>
            </a:r>
            <a:r>
              <a:rPr lang="en-US" sz="3000" err="1">
                <a:solidFill>
                  <a:srgbClr val="F0B947"/>
                </a:solidFill>
                <a:latin typeface="Josefin Sans"/>
                <a:ea typeface="Josefin Sans"/>
                <a:cs typeface="Josefin Sans"/>
                <a:sym typeface="Josefin Sans"/>
              </a:rPr>
              <a:t>activité</a:t>
            </a:r>
            <a:r>
              <a:rPr lang="en-US" sz="3000">
                <a:solidFill>
                  <a:srgbClr val="F0B947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3000" err="1">
                <a:solidFill>
                  <a:srgbClr val="F0B947"/>
                </a:solidFill>
                <a:latin typeface="Josefin Sans"/>
                <a:ea typeface="Josefin Sans"/>
                <a:cs typeface="Josefin Sans"/>
                <a:sym typeface="Josefin Sans"/>
              </a:rPr>
              <a:t>agricole</a:t>
            </a:r>
            <a:r>
              <a:rPr lang="en-US" sz="3000">
                <a:solidFill>
                  <a:srgbClr val="F0B947"/>
                </a:solidFill>
                <a:latin typeface="Josefin Sans"/>
                <a:ea typeface="Josefin Sans"/>
                <a:cs typeface="Josefin Sans"/>
                <a:sym typeface="Josefin Sans"/>
              </a:rPr>
              <a:t>, </a:t>
            </a:r>
            <a:r>
              <a:rPr lang="en-US" sz="3000" err="1">
                <a:solidFill>
                  <a:srgbClr val="F0B947"/>
                </a:solidFill>
                <a:latin typeface="Josefin Sans"/>
                <a:ea typeface="Josefin Sans"/>
                <a:cs typeface="Josefin Sans"/>
                <a:sym typeface="Josefin Sans"/>
              </a:rPr>
              <a:t>tourisme</a:t>
            </a:r>
            <a:r>
              <a:rPr lang="en-US" sz="3000">
                <a:solidFill>
                  <a:srgbClr val="F0B947"/>
                </a:solidFill>
                <a:latin typeface="Josefin Sans"/>
                <a:ea typeface="Josefin Sans"/>
                <a:cs typeface="Josefin Sans"/>
                <a:sym typeface="Josefin Sans"/>
              </a:rPr>
              <a:t>, </a:t>
            </a:r>
            <a:r>
              <a:rPr lang="en-US" sz="3000" err="1">
                <a:solidFill>
                  <a:srgbClr val="F0B947"/>
                </a:solidFill>
                <a:latin typeface="Josefin Sans"/>
                <a:ea typeface="Josefin Sans"/>
                <a:cs typeface="Josefin Sans"/>
                <a:sym typeface="Josefin Sans"/>
              </a:rPr>
              <a:t>aménagement</a:t>
            </a:r>
            <a:r>
              <a:rPr lang="en-US" sz="3000">
                <a:solidFill>
                  <a:srgbClr val="F0B947"/>
                </a:solidFill>
                <a:latin typeface="Josefin Sans"/>
                <a:ea typeface="Josefin Sans"/>
                <a:cs typeface="Josefin Sans"/>
                <a:sym typeface="Josefin Sans"/>
              </a:rPr>
              <a:t> commercial </a:t>
            </a:r>
          </a:p>
          <a:p>
            <a:pPr algn="l">
              <a:lnSpc>
                <a:spcPts val="3600"/>
              </a:lnSpc>
            </a:pPr>
            <a:endParaRPr lang="en-US" sz="3000">
              <a:solidFill>
                <a:srgbClr val="F0B947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352800" y="8501306"/>
            <a:ext cx="17255442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Vous</a:t>
            </a:r>
            <a:r>
              <a:rPr lang="en-US" sz="30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300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pouvez</a:t>
            </a:r>
            <a:r>
              <a:rPr lang="en-US" sz="30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300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rédiger</a:t>
            </a:r>
            <a:r>
              <a:rPr lang="en-US" sz="30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des contributions </a:t>
            </a:r>
            <a:r>
              <a:rPr lang="en-US" sz="300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écrites</a:t>
            </a:r>
            <a:r>
              <a:rPr lang="en-US" sz="30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sur </a:t>
            </a:r>
            <a:r>
              <a:rPr lang="en-US" sz="300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ces</a:t>
            </a:r>
            <a:r>
              <a:rPr lang="en-US" sz="30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300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thématiques</a:t>
            </a:r>
            <a:r>
              <a:rPr lang="en-US" sz="30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. </a:t>
            </a:r>
          </a:p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Vos </a:t>
            </a:r>
            <a:r>
              <a:rPr lang="en-US" sz="300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avis</a:t>
            </a:r>
            <a:r>
              <a:rPr lang="en-US" sz="30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300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seront</a:t>
            </a:r>
            <a:r>
              <a:rPr lang="en-US" sz="30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pris en </a:t>
            </a:r>
            <a:r>
              <a:rPr lang="en-US" sz="300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compte</a:t>
            </a:r>
            <a:r>
              <a:rPr lang="en-US" sz="30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dans </a:t>
            </a:r>
            <a:r>
              <a:rPr lang="en-US" sz="300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l’élaboration</a:t>
            </a:r>
            <a:r>
              <a:rPr lang="en-US" sz="30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du </a:t>
            </a:r>
            <a:r>
              <a:rPr lang="en-US" sz="3000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schéma</a:t>
            </a:r>
            <a:r>
              <a:rPr lang="en-US" sz="3000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.</a:t>
            </a:r>
          </a:p>
          <a:p>
            <a:pPr algn="l">
              <a:lnSpc>
                <a:spcPts val="3600"/>
              </a:lnSpc>
            </a:pPr>
            <a:endParaRPr lang="en-US" sz="3000">
              <a:solidFill>
                <a:srgbClr val="1C1D2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148DEB7E-0818-1CA7-7F9E-D8F3EAB11D5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18455336" flipH="1" flipV="1">
            <a:off x="3516877" y="4617651"/>
            <a:ext cx="2954479" cy="26590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45000"/>
    </mc:Choice>
    <mc:Fallback xmlns="">
      <p:transition advClick="0" advTm="4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03270" y="525559"/>
            <a:ext cx="10483736" cy="1006281"/>
            <a:chOff x="0" y="0"/>
            <a:chExt cx="3831650" cy="3677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31650" cy="367781"/>
            </a:xfrm>
            <a:custGeom>
              <a:avLst/>
              <a:gdLst/>
              <a:ahLst/>
              <a:cxnLst/>
              <a:rect l="l" t="t" r="r" b="b"/>
              <a:pathLst>
                <a:path w="3831650" h="367781">
                  <a:moveTo>
                    <a:pt x="37662" y="0"/>
                  </a:moveTo>
                  <a:lnTo>
                    <a:pt x="3793988" y="0"/>
                  </a:lnTo>
                  <a:cubicBezTo>
                    <a:pt x="3814788" y="0"/>
                    <a:pt x="3831650" y="16862"/>
                    <a:pt x="3831650" y="37662"/>
                  </a:cubicBezTo>
                  <a:lnTo>
                    <a:pt x="3831650" y="330119"/>
                  </a:lnTo>
                  <a:cubicBezTo>
                    <a:pt x="3831650" y="350919"/>
                    <a:pt x="3814788" y="367781"/>
                    <a:pt x="3793988" y="367781"/>
                  </a:cubicBezTo>
                  <a:lnTo>
                    <a:pt x="37662" y="367781"/>
                  </a:lnTo>
                  <a:cubicBezTo>
                    <a:pt x="16862" y="367781"/>
                    <a:pt x="0" y="350919"/>
                    <a:pt x="0" y="330119"/>
                  </a:cubicBezTo>
                  <a:lnTo>
                    <a:pt x="0" y="37662"/>
                  </a:lnTo>
                  <a:cubicBezTo>
                    <a:pt x="0" y="16862"/>
                    <a:pt x="16862" y="0"/>
                    <a:pt x="37662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831650" cy="377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61648" y="1765305"/>
            <a:ext cx="10254576" cy="846112"/>
            <a:chOff x="0" y="0"/>
            <a:chExt cx="4053975" cy="3344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53975" cy="334496"/>
            </a:xfrm>
            <a:custGeom>
              <a:avLst/>
              <a:gdLst/>
              <a:ahLst/>
              <a:cxnLst/>
              <a:rect l="l" t="t" r="r" b="b"/>
              <a:pathLst>
                <a:path w="4053975" h="334496">
                  <a:moveTo>
                    <a:pt x="38504" y="0"/>
                  </a:moveTo>
                  <a:lnTo>
                    <a:pt x="4015471" y="0"/>
                  </a:lnTo>
                  <a:cubicBezTo>
                    <a:pt x="4025683" y="0"/>
                    <a:pt x="4035477" y="4057"/>
                    <a:pt x="4042697" y="11277"/>
                  </a:cubicBezTo>
                  <a:cubicBezTo>
                    <a:pt x="4049918" y="18498"/>
                    <a:pt x="4053975" y="28292"/>
                    <a:pt x="4053975" y="38504"/>
                  </a:cubicBezTo>
                  <a:lnTo>
                    <a:pt x="4053975" y="295993"/>
                  </a:lnTo>
                  <a:cubicBezTo>
                    <a:pt x="4053975" y="317258"/>
                    <a:pt x="4036736" y="334496"/>
                    <a:pt x="4015471" y="334496"/>
                  </a:cubicBezTo>
                  <a:lnTo>
                    <a:pt x="38504" y="334496"/>
                  </a:lnTo>
                  <a:cubicBezTo>
                    <a:pt x="28292" y="334496"/>
                    <a:pt x="18498" y="330440"/>
                    <a:pt x="11277" y="323219"/>
                  </a:cubicBezTo>
                  <a:cubicBezTo>
                    <a:pt x="4057" y="315998"/>
                    <a:pt x="0" y="306205"/>
                    <a:pt x="0" y="295993"/>
                  </a:cubicBezTo>
                  <a:lnTo>
                    <a:pt x="0" y="38504"/>
                  </a:lnTo>
                  <a:cubicBezTo>
                    <a:pt x="0" y="17239"/>
                    <a:pt x="17239" y="0"/>
                    <a:pt x="38504" y="0"/>
                  </a:cubicBezTo>
                  <a:close/>
                </a:path>
              </a:pathLst>
            </a:custGeom>
            <a:solidFill>
              <a:srgbClr val="F0B94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4053975" cy="344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144000" y="4091998"/>
            <a:ext cx="7570287" cy="3501258"/>
          </a:xfrm>
          <a:custGeom>
            <a:avLst/>
            <a:gdLst/>
            <a:ahLst/>
            <a:cxnLst/>
            <a:rect l="l" t="t" r="r" b="b"/>
            <a:pathLst>
              <a:path w="7570287" h="3501258">
                <a:moveTo>
                  <a:pt x="0" y="0"/>
                </a:moveTo>
                <a:lnTo>
                  <a:pt x="7570287" y="0"/>
                </a:lnTo>
                <a:lnTo>
                  <a:pt x="7570287" y="3501258"/>
                </a:lnTo>
                <a:lnTo>
                  <a:pt x="0" y="35012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1324090" y="4091998"/>
            <a:ext cx="7570287" cy="3501258"/>
          </a:xfrm>
          <a:custGeom>
            <a:avLst/>
            <a:gdLst/>
            <a:ahLst/>
            <a:cxnLst/>
            <a:rect l="l" t="t" r="r" b="b"/>
            <a:pathLst>
              <a:path w="7570287" h="3501258">
                <a:moveTo>
                  <a:pt x="0" y="0"/>
                </a:moveTo>
                <a:lnTo>
                  <a:pt x="7570287" y="0"/>
                </a:lnTo>
                <a:lnTo>
                  <a:pt x="7570287" y="3501258"/>
                </a:lnTo>
                <a:lnTo>
                  <a:pt x="0" y="35012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3393797" y="600236"/>
            <a:ext cx="11500406" cy="919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3"/>
              </a:lnSpc>
            </a:pPr>
            <a:r>
              <a:rPr lang="en-US" sz="6053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Séminaire ZAN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674711" y="1792048"/>
            <a:ext cx="10632115" cy="805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5"/>
              </a:lnSpc>
            </a:pPr>
            <a:r>
              <a:rPr lang="en-US" sz="5196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juillet 2023 - ateliers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45392" y="8257321"/>
            <a:ext cx="4527683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1 Objectif </a:t>
            </a:r>
          </a:p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Acculturer</a:t>
            </a: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les </a:t>
            </a: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élus</a:t>
            </a: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à la </a:t>
            </a: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trajectoire</a:t>
            </a: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ZAN 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665302" y="8066821"/>
            <a:ext cx="4527683" cy="191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1 </a:t>
            </a:r>
            <a:r>
              <a:rPr lang="en-US" sz="25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Méthode</a:t>
            </a: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25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d’animation</a:t>
            </a:r>
            <a:endParaRPr lang="en-US" sz="2500" b="1">
              <a:solidFill>
                <a:srgbClr val="000000"/>
              </a:solidFill>
              <a:latin typeface="Josefin Sans Bold"/>
              <a:ea typeface="Josefin Sans Bold"/>
              <a:cs typeface="Josefin Sans Bold"/>
              <a:sym typeface="Josefin Sans Bold"/>
            </a:endParaRPr>
          </a:p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Portefeuille</a:t>
            </a: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ZAN. Comment </a:t>
            </a: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répartir</a:t>
            </a: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nos</a:t>
            </a: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droits à </a:t>
            </a: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construire</a:t>
            </a: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sur la </a:t>
            </a: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période</a:t>
            </a: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2021-2023 à </a:t>
            </a: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l'échelle</a:t>
            </a: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du </a:t>
            </a: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SCoT</a:t>
            </a: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?</a:t>
            </a:r>
          </a:p>
        </p:txBody>
      </p:sp>
      <p:sp>
        <p:nvSpPr>
          <p:cNvPr id="14" name="Freeform 14"/>
          <p:cNvSpPr/>
          <p:nvPr/>
        </p:nvSpPr>
        <p:spPr>
          <a:xfrm>
            <a:off x="279498" y="8585243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8"/>
                </a:lnTo>
                <a:lnTo>
                  <a:pt x="0" y="1421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Freeform 15"/>
          <p:cNvSpPr/>
          <p:nvPr/>
        </p:nvSpPr>
        <p:spPr>
          <a:xfrm>
            <a:off x="15019556" y="56466"/>
            <a:ext cx="3268444" cy="1564758"/>
          </a:xfrm>
          <a:custGeom>
            <a:avLst/>
            <a:gdLst/>
            <a:ahLst/>
            <a:cxnLst/>
            <a:rect l="l" t="t" r="r" b="b"/>
            <a:pathLst>
              <a:path w="3268444" h="1564758">
                <a:moveTo>
                  <a:pt x="0" y="0"/>
                </a:moveTo>
                <a:lnTo>
                  <a:pt x="3268444" y="0"/>
                </a:lnTo>
                <a:lnTo>
                  <a:pt x="3268444" y="1564758"/>
                </a:lnTo>
                <a:lnTo>
                  <a:pt x="0" y="15647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7364" y="5016892"/>
            <a:ext cx="14652287" cy="319686"/>
          </a:xfrm>
          <a:custGeom>
            <a:avLst/>
            <a:gdLst/>
            <a:ahLst/>
            <a:cxnLst/>
            <a:rect l="l" t="t" r="r" b="b"/>
            <a:pathLst>
              <a:path w="14652287" h="319686">
                <a:moveTo>
                  <a:pt x="0" y="0"/>
                </a:moveTo>
                <a:lnTo>
                  <a:pt x="14652288" y="0"/>
                </a:lnTo>
                <a:lnTo>
                  <a:pt x="14652288" y="319687"/>
                </a:lnTo>
                <a:lnTo>
                  <a:pt x="0" y="3196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250505" y="4539657"/>
            <a:ext cx="1073776" cy="1309782"/>
            <a:chOff x="0" y="0"/>
            <a:chExt cx="282805" cy="344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1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332207" y="4539657"/>
            <a:ext cx="1073776" cy="1309782"/>
            <a:chOff x="0" y="0"/>
            <a:chExt cx="282805" cy="3449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2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555347" y="4503492"/>
            <a:ext cx="1073776" cy="1345947"/>
            <a:chOff x="0" y="-9525"/>
            <a:chExt cx="282805" cy="35448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3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 rot="-165379">
            <a:off x="3396445" y="835071"/>
            <a:ext cx="10483736" cy="1006281"/>
            <a:chOff x="0" y="0"/>
            <a:chExt cx="3831650" cy="36778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31650" cy="367781"/>
            </a:xfrm>
            <a:custGeom>
              <a:avLst/>
              <a:gdLst/>
              <a:ahLst/>
              <a:cxnLst/>
              <a:rect l="l" t="t" r="r" b="b"/>
              <a:pathLst>
                <a:path w="3831650" h="367781">
                  <a:moveTo>
                    <a:pt x="37662" y="0"/>
                  </a:moveTo>
                  <a:lnTo>
                    <a:pt x="3793988" y="0"/>
                  </a:lnTo>
                  <a:cubicBezTo>
                    <a:pt x="3814788" y="0"/>
                    <a:pt x="3831650" y="16862"/>
                    <a:pt x="3831650" y="37662"/>
                  </a:cubicBezTo>
                  <a:lnTo>
                    <a:pt x="3831650" y="330119"/>
                  </a:lnTo>
                  <a:cubicBezTo>
                    <a:pt x="3831650" y="350919"/>
                    <a:pt x="3814788" y="367781"/>
                    <a:pt x="3793988" y="367781"/>
                  </a:cubicBezTo>
                  <a:lnTo>
                    <a:pt x="37662" y="367781"/>
                  </a:lnTo>
                  <a:cubicBezTo>
                    <a:pt x="16862" y="367781"/>
                    <a:pt x="0" y="350919"/>
                    <a:pt x="0" y="330119"/>
                  </a:cubicBezTo>
                  <a:lnTo>
                    <a:pt x="0" y="37662"/>
                  </a:lnTo>
                  <a:cubicBezTo>
                    <a:pt x="0" y="16862"/>
                    <a:pt x="16862" y="0"/>
                    <a:pt x="37662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3831650" cy="377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 rot="-157767">
            <a:off x="2888110" y="909769"/>
            <a:ext cx="11500406" cy="919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3"/>
              </a:lnSpc>
            </a:pPr>
            <a:r>
              <a:rPr lang="en-US" sz="6053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La révision du SCoT</a:t>
            </a:r>
          </a:p>
        </p:txBody>
      </p:sp>
      <p:grpSp>
        <p:nvGrpSpPr>
          <p:cNvPr id="16" name="Group 16"/>
          <p:cNvGrpSpPr/>
          <p:nvPr/>
        </p:nvGrpSpPr>
        <p:grpSpPr>
          <a:xfrm rot="30945">
            <a:off x="4041006" y="1847815"/>
            <a:ext cx="10254576" cy="846112"/>
            <a:chOff x="0" y="0"/>
            <a:chExt cx="4053975" cy="33449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053975" cy="334496"/>
            </a:xfrm>
            <a:custGeom>
              <a:avLst/>
              <a:gdLst/>
              <a:ahLst/>
              <a:cxnLst/>
              <a:rect l="l" t="t" r="r" b="b"/>
              <a:pathLst>
                <a:path w="4053975" h="334496">
                  <a:moveTo>
                    <a:pt x="38504" y="0"/>
                  </a:moveTo>
                  <a:lnTo>
                    <a:pt x="4015471" y="0"/>
                  </a:lnTo>
                  <a:cubicBezTo>
                    <a:pt x="4025683" y="0"/>
                    <a:pt x="4035477" y="4057"/>
                    <a:pt x="4042697" y="11277"/>
                  </a:cubicBezTo>
                  <a:cubicBezTo>
                    <a:pt x="4049918" y="18498"/>
                    <a:pt x="4053975" y="28292"/>
                    <a:pt x="4053975" y="38504"/>
                  </a:cubicBezTo>
                  <a:lnTo>
                    <a:pt x="4053975" y="295993"/>
                  </a:lnTo>
                  <a:cubicBezTo>
                    <a:pt x="4053975" y="317258"/>
                    <a:pt x="4036736" y="334496"/>
                    <a:pt x="4015471" y="334496"/>
                  </a:cubicBezTo>
                  <a:lnTo>
                    <a:pt x="38504" y="334496"/>
                  </a:lnTo>
                  <a:cubicBezTo>
                    <a:pt x="28292" y="334496"/>
                    <a:pt x="18498" y="330440"/>
                    <a:pt x="11277" y="323219"/>
                  </a:cubicBezTo>
                  <a:cubicBezTo>
                    <a:pt x="4057" y="315998"/>
                    <a:pt x="0" y="306205"/>
                    <a:pt x="0" y="295993"/>
                  </a:cubicBezTo>
                  <a:lnTo>
                    <a:pt x="0" y="38504"/>
                  </a:lnTo>
                  <a:cubicBezTo>
                    <a:pt x="0" y="17239"/>
                    <a:pt x="17239" y="0"/>
                    <a:pt x="38504" y="0"/>
                  </a:cubicBezTo>
                  <a:close/>
                </a:path>
              </a:pathLst>
            </a:custGeom>
            <a:solidFill>
              <a:srgbClr val="F0B94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4053975" cy="344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42480" y="6539763"/>
            <a:ext cx="2284410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Approbation du premier SCoT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2010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26890" y="6549288"/>
            <a:ext cx="228441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Prescription de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la révision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2014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011300" y="6539763"/>
            <a:ext cx="228441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Loi Climat et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Résilience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2021</a:t>
            </a:r>
          </a:p>
        </p:txBody>
      </p:sp>
      <p:sp>
        <p:nvSpPr>
          <p:cNvPr id="22" name="TextBox 22"/>
          <p:cNvSpPr txBox="1"/>
          <p:nvPr/>
        </p:nvSpPr>
        <p:spPr>
          <a:xfrm rot="38556">
            <a:off x="3828050" y="1874558"/>
            <a:ext cx="10632115" cy="805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5"/>
              </a:lnSpc>
            </a:pPr>
            <a:r>
              <a:rPr lang="en-US" sz="5196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dans le temps </a:t>
            </a:r>
          </a:p>
        </p:txBody>
      </p:sp>
      <p:sp>
        <p:nvSpPr>
          <p:cNvPr id="23" name="Freeform 23"/>
          <p:cNvSpPr/>
          <p:nvPr/>
        </p:nvSpPr>
        <p:spPr>
          <a:xfrm>
            <a:off x="279498" y="8585243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8"/>
                </a:lnTo>
                <a:lnTo>
                  <a:pt x="0" y="1421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4" name="Freeform 24"/>
          <p:cNvSpPr/>
          <p:nvPr/>
        </p:nvSpPr>
        <p:spPr>
          <a:xfrm>
            <a:off x="16515407" y="8767220"/>
            <a:ext cx="1487785" cy="1239821"/>
          </a:xfrm>
          <a:custGeom>
            <a:avLst/>
            <a:gdLst/>
            <a:ahLst/>
            <a:cxnLst/>
            <a:rect l="l" t="t" r="r" b="b"/>
            <a:pathLst>
              <a:path w="1487785" h="1239821">
                <a:moveTo>
                  <a:pt x="0" y="0"/>
                </a:moveTo>
                <a:lnTo>
                  <a:pt x="1487786" y="0"/>
                </a:lnTo>
                <a:lnTo>
                  <a:pt x="1487786" y="1239821"/>
                </a:lnTo>
                <a:lnTo>
                  <a:pt x="0" y="12398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5" name="Freeform 25"/>
          <p:cNvSpPr/>
          <p:nvPr/>
        </p:nvSpPr>
        <p:spPr>
          <a:xfrm>
            <a:off x="15019556" y="56466"/>
            <a:ext cx="3268444" cy="1564758"/>
          </a:xfrm>
          <a:custGeom>
            <a:avLst/>
            <a:gdLst/>
            <a:ahLst/>
            <a:cxnLst/>
            <a:rect l="l" t="t" r="r" b="b"/>
            <a:pathLst>
              <a:path w="3268444" h="1564758">
                <a:moveTo>
                  <a:pt x="0" y="0"/>
                </a:moveTo>
                <a:lnTo>
                  <a:pt x="3268444" y="0"/>
                </a:lnTo>
                <a:lnTo>
                  <a:pt x="3268444" y="1564758"/>
                </a:lnTo>
                <a:lnTo>
                  <a:pt x="0" y="15647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6" name="Group 26"/>
          <p:cNvGrpSpPr/>
          <p:nvPr/>
        </p:nvGrpSpPr>
        <p:grpSpPr>
          <a:xfrm>
            <a:off x="7499059" y="4539657"/>
            <a:ext cx="1073776" cy="1309782"/>
            <a:chOff x="0" y="0"/>
            <a:chExt cx="282805" cy="34496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4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582485" y="4539657"/>
            <a:ext cx="1073776" cy="1309782"/>
            <a:chOff x="0" y="0"/>
            <a:chExt cx="282805" cy="34496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5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1665912" y="4539657"/>
            <a:ext cx="1073776" cy="1309782"/>
            <a:chOff x="0" y="0"/>
            <a:chExt cx="282805" cy="34496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6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3749338" y="4539657"/>
            <a:ext cx="1073776" cy="1309782"/>
            <a:chOff x="0" y="0"/>
            <a:chExt cx="282805" cy="34496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>
                <a:alpha val="13725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>
                      <a:alpha val="13725"/>
                    </a:srgbClr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7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5832764" y="4539657"/>
            <a:ext cx="1073776" cy="1309782"/>
            <a:chOff x="0" y="0"/>
            <a:chExt cx="282805" cy="34496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>
                <a:alpha val="19608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>
                      <a:alpha val="19608"/>
                    </a:srgbClr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8</a:t>
              </a: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6893742" y="6539763"/>
            <a:ext cx="228441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Reprise révision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2023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078522" y="6539763"/>
            <a:ext cx="228441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Séminaire ZAN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juillet. 2023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144021" y="6539763"/>
            <a:ext cx="228441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>
                    <a:alpha val="12941"/>
                  </a:srgbClr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Séminaire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>
                    <a:alpha val="12941"/>
                  </a:srgbClr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juin. 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428431" y="6539763"/>
            <a:ext cx="228441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>
                    <a:alpha val="15686"/>
                  </a:srgbClr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Débat PAS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>
                    <a:alpha val="15686"/>
                  </a:srgbClr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sept. 24</a:t>
            </a:r>
          </a:p>
          <a:p>
            <a:pPr algn="ctr">
              <a:lnSpc>
                <a:spcPts val="3000"/>
              </a:lnSpc>
            </a:pPr>
            <a:endParaRPr lang="en-US" sz="2500" b="1">
              <a:solidFill>
                <a:srgbClr val="000000">
                  <a:alpha val="15686"/>
                </a:srgbClr>
              </a:solidFill>
              <a:latin typeface="Josefin Sans Bold"/>
              <a:ea typeface="Josefin Sans Bold"/>
              <a:cs typeface="Josefin Sans Bold"/>
              <a:sym typeface="Josefin Sans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1140302" y="6539763"/>
            <a:ext cx="228441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Elaboration 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du PAS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sep.2023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20" grpId="0"/>
      <p:bldP spid="21" grpId="0"/>
      <p:bldP spid="41" grpId="0"/>
      <p:bldP spid="42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03270" y="525559"/>
            <a:ext cx="10483736" cy="1006281"/>
            <a:chOff x="0" y="0"/>
            <a:chExt cx="3831650" cy="3677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31650" cy="367781"/>
            </a:xfrm>
            <a:custGeom>
              <a:avLst/>
              <a:gdLst/>
              <a:ahLst/>
              <a:cxnLst/>
              <a:rect l="l" t="t" r="r" b="b"/>
              <a:pathLst>
                <a:path w="3831650" h="367781">
                  <a:moveTo>
                    <a:pt x="37662" y="0"/>
                  </a:moveTo>
                  <a:lnTo>
                    <a:pt x="3793988" y="0"/>
                  </a:lnTo>
                  <a:cubicBezTo>
                    <a:pt x="3814788" y="0"/>
                    <a:pt x="3831650" y="16862"/>
                    <a:pt x="3831650" y="37662"/>
                  </a:cubicBezTo>
                  <a:lnTo>
                    <a:pt x="3831650" y="330119"/>
                  </a:lnTo>
                  <a:cubicBezTo>
                    <a:pt x="3831650" y="350919"/>
                    <a:pt x="3814788" y="367781"/>
                    <a:pt x="3793988" y="367781"/>
                  </a:cubicBezTo>
                  <a:lnTo>
                    <a:pt x="37662" y="367781"/>
                  </a:lnTo>
                  <a:cubicBezTo>
                    <a:pt x="16862" y="367781"/>
                    <a:pt x="0" y="350919"/>
                    <a:pt x="0" y="330119"/>
                  </a:cubicBezTo>
                  <a:lnTo>
                    <a:pt x="0" y="37662"/>
                  </a:lnTo>
                  <a:cubicBezTo>
                    <a:pt x="0" y="16862"/>
                    <a:pt x="16862" y="0"/>
                    <a:pt x="37662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831650" cy="377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61648" y="1765305"/>
            <a:ext cx="10254576" cy="846112"/>
            <a:chOff x="0" y="0"/>
            <a:chExt cx="4053975" cy="3344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53975" cy="334496"/>
            </a:xfrm>
            <a:custGeom>
              <a:avLst/>
              <a:gdLst/>
              <a:ahLst/>
              <a:cxnLst/>
              <a:rect l="l" t="t" r="r" b="b"/>
              <a:pathLst>
                <a:path w="4053975" h="334496">
                  <a:moveTo>
                    <a:pt x="38504" y="0"/>
                  </a:moveTo>
                  <a:lnTo>
                    <a:pt x="4015471" y="0"/>
                  </a:lnTo>
                  <a:cubicBezTo>
                    <a:pt x="4025683" y="0"/>
                    <a:pt x="4035477" y="4057"/>
                    <a:pt x="4042697" y="11277"/>
                  </a:cubicBezTo>
                  <a:cubicBezTo>
                    <a:pt x="4049918" y="18498"/>
                    <a:pt x="4053975" y="28292"/>
                    <a:pt x="4053975" y="38504"/>
                  </a:cubicBezTo>
                  <a:lnTo>
                    <a:pt x="4053975" y="295993"/>
                  </a:lnTo>
                  <a:cubicBezTo>
                    <a:pt x="4053975" y="317258"/>
                    <a:pt x="4036736" y="334496"/>
                    <a:pt x="4015471" y="334496"/>
                  </a:cubicBezTo>
                  <a:lnTo>
                    <a:pt x="38504" y="334496"/>
                  </a:lnTo>
                  <a:cubicBezTo>
                    <a:pt x="28292" y="334496"/>
                    <a:pt x="18498" y="330440"/>
                    <a:pt x="11277" y="323219"/>
                  </a:cubicBezTo>
                  <a:cubicBezTo>
                    <a:pt x="4057" y="315998"/>
                    <a:pt x="0" y="306205"/>
                    <a:pt x="0" y="295993"/>
                  </a:cubicBezTo>
                  <a:lnTo>
                    <a:pt x="0" y="38504"/>
                  </a:lnTo>
                  <a:cubicBezTo>
                    <a:pt x="0" y="17239"/>
                    <a:pt x="17239" y="0"/>
                    <a:pt x="38504" y="0"/>
                  </a:cubicBezTo>
                  <a:close/>
                </a:path>
              </a:pathLst>
            </a:custGeom>
            <a:solidFill>
              <a:srgbClr val="F0B94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4053975" cy="344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8880" y="2908946"/>
            <a:ext cx="12292979" cy="4703142"/>
          </a:xfrm>
          <a:custGeom>
            <a:avLst/>
            <a:gdLst/>
            <a:ahLst/>
            <a:cxnLst/>
            <a:rect l="l" t="t" r="r" b="b"/>
            <a:pathLst>
              <a:path w="12292979" h="4703142">
                <a:moveTo>
                  <a:pt x="0" y="0"/>
                </a:moveTo>
                <a:lnTo>
                  <a:pt x="12292980" y="0"/>
                </a:lnTo>
                <a:lnTo>
                  <a:pt x="12292980" y="4703142"/>
                </a:lnTo>
                <a:lnTo>
                  <a:pt x="0" y="470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7053" b="-142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279498" y="8585243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8"/>
                </a:lnTo>
                <a:lnTo>
                  <a:pt x="0" y="14217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14827581" y="4789119"/>
            <a:ext cx="800332" cy="790201"/>
          </a:xfrm>
          <a:custGeom>
            <a:avLst/>
            <a:gdLst/>
            <a:ahLst/>
            <a:cxnLst/>
            <a:rect l="l" t="t" r="r" b="b"/>
            <a:pathLst>
              <a:path w="800332" h="790201">
                <a:moveTo>
                  <a:pt x="0" y="0"/>
                </a:moveTo>
                <a:lnTo>
                  <a:pt x="800332" y="0"/>
                </a:lnTo>
                <a:lnTo>
                  <a:pt x="800332" y="790201"/>
                </a:lnTo>
                <a:lnTo>
                  <a:pt x="0" y="790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4614234" y="6418416"/>
            <a:ext cx="810645" cy="810645"/>
          </a:xfrm>
          <a:custGeom>
            <a:avLst/>
            <a:gdLst/>
            <a:ahLst/>
            <a:cxnLst/>
            <a:rect l="l" t="t" r="r" b="b"/>
            <a:pathLst>
              <a:path w="810645" h="810645">
                <a:moveTo>
                  <a:pt x="0" y="0"/>
                </a:moveTo>
                <a:lnTo>
                  <a:pt x="810644" y="0"/>
                </a:lnTo>
                <a:lnTo>
                  <a:pt x="810644" y="810644"/>
                </a:lnTo>
                <a:lnTo>
                  <a:pt x="0" y="8106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16715146" y="5569795"/>
            <a:ext cx="974008" cy="974008"/>
          </a:xfrm>
          <a:custGeom>
            <a:avLst/>
            <a:gdLst/>
            <a:ahLst/>
            <a:cxnLst/>
            <a:rect l="l" t="t" r="r" b="b"/>
            <a:pathLst>
              <a:path w="974008" h="974008">
                <a:moveTo>
                  <a:pt x="0" y="0"/>
                </a:moveTo>
                <a:lnTo>
                  <a:pt x="974008" y="0"/>
                </a:lnTo>
                <a:lnTo>
                  <a:pt x="974008" y="974009"/>
                </a:lnTo>
                <a:lnTo>
                  <a:pt x="0" y="9740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>
            <a:off x="16515407" y="8767220"/>
            <a:ext cx="1487785" cy="1239821"/>
          </a:xfrm>
          <a:custGeom>
            <a:avLst/>
            <a:gdLst/>
            <a:ahLst/>
            <a:cxnLst/>
            <a:rect l="l" t="t" r="r" b="b"/>
            <a:pathLst>
              <a:path w="1487785" h="1239821">
                <a:moveTo>
                  <a:pt x="0" y="0"/>
                </a:moveTo>
                <a:lnTo>
                  <a:pt x="1487786" y="0"/>
                </a:lnTo>
                <a:lnTo>
                  <a:pt x="1487786" y="1239821"/>
                </a:lnTo>
                <a:lnTo>
                  <a:pt x="0" y="12398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/>
          <p:nvPr/>
        </p:nvSpPr>
        <p:spPr>
          <a:xfrm>
            <a:off x="15019556" y="56466"/>
            <a:ext cx="3268444" cy="1564758"/>
          </a:xfrm>
          <a:custGeom>
            <a:avLst/>
            <a:gdLst/>
            <a:ahLst/>
            <a:cxnLst/>
            <a:rect l="l" t="t" r="r" b="b"/>
            <a:pathLst>
              <a:path w="3268444" h="1564758">
                <a:moveTo>
                  <a:pt x="0" y="0"/>
                </a:moveTo>
                <a:lnTo>
                  <a:pt x="3268444" y="0"/>
                </a:lnTo>
                <a:lnTo>
                  <a:pt x="3268444" y="1564758"/>
                </a:lnTo>
                <a:lnTo>
                  <a:pt x="0" y="15647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alphaModFix amt="92000"/>
          </a:blip>
          <a:srcRect/>
          <a:stretch>
            <a:fillRect/>
          </a:stretch>
        </p:blipFill>
        <p:spPr>
          <a:xfrm>
            <a:off x="4208003" y="3730234"/>
            <a:ext cx="3379753" cy="2044751"/>
          </a:xfrm>
          <a:prstGeom prst="rect">
            <a:avLst/>
          </a:prstGeom>
          <a:ln cap="sq">
            <a:noFill/>
            <a:prstDash val="solid"/>
          </a:ln>
        </p:spPr>
      </p:pic>
      <p:sp>
        <p:nvSpPr>
          <p:cNvPr id="16" name="Freeform 16"/>
          <p:cNvSpPr/>
          <p:nvPr/>
        </p:nvSpPr>
        <p:spPr>
          <a:xfrm rot="-5024724">
            <a:off x="4484438" y="7283891"/>
            <a:ext cx="2331200" cy="1725088"/>
          </a:xfrm>
          <a:custGeom>
            <a:avLst/>
            <a:gdLst/>
            <a:ahLst/>
            <a:cxnLst/>
            <a:rect l="l" t="t" r="r" b="b"/>
            <a:pathLst>
              <a:path w="2331200" h="1725088">
                <a:moveTo>
                  <a:pt x="0" y="0"/>
                </a:moveTo>
                <a:lnTo>
                  <a:pt x="2331200" y="0"/>
                </a:lnTo>
                <a:lnTo>
                  <a:pt x="2331200" y="1725088"/>
                </a:lnTo>
                <a:lnTo>
                  <a:pt x="0" y="17250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TextBox 17"/>
          <p:cNvSpPr txBox="1"/>
          <p:nvPr/>
        </p:nvSpPr>
        <p:spPr>
          <a:xfrm>
            <a:off x="3393797" y="600236"/>
            <a:ext cx="11500406" cy="919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3"/>
              </a:lnSpc>
            </a:pPr>
            <a:r>
              <a:rPr lang="en-US" sz="6053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Révision du SCoT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-674711" y="1792048"/>
            <a:ext cx="10632115" cy="805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5"/>
              </a:lnSpc>
            </a:pPr>
            <a:r>
              <a:rPr lang="en-US" sz="5196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Le calendrier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971904" y="8136910"/>
            <a:ext cx="77413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Depuis</a:t>
            </a: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septembre</a:t>
            </a: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2023, le </a:t>
            </a: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SCoT</a:t>
            </a: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du Pays de Fougères</a:t>
            </a:r>
          </a:p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a </a:t>
            </a: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repris</a:t>
            </a: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sa</a:t>
            </a: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révision</a:t>
            </a: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en </a:t>
            </a: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débutant</a:t>
            </a: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par </a:t>
            </a: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l’élaboration</a:t>
            </a: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du</a:t>
            </a:r>
          </a:p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5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Projet</a:t>
            </a: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25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d’Aménagement</a:t>
            </a: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25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Stratégique</a:t>
            </a: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(PAS). </a:t>
            </a:r>
          </a:p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865476" y="3050990"/>
            <a:ext cx="4823678" cy="1978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1"/>
              </a:lnSpc>
            </a:pPr>
            <a:r>
              <a:rPr lang="en-US" sz="2584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Le PAS </a:t>
            </a:r>
            <a:r>
              <a:rPr lang="en-US" sz="2584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est</a:t>
            </a:r>
            <a:r>
              <a:rPr lang="en-US" sz="2584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un </a:t>
            </a:r>
            <a:r>
              <a:rPr lang="en-US" sz="2584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projet</a:t>
            </a:r>
            <a:r>
              <a:rPr lang="en-US" sz="2584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politique qui fixe de </a:t>
            </a:r>
            <a:r>
              <a:rPr lang="en-US" sz="2584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grandes</a:t>
            </a:r>
            <a:r>
              <a:rPr lang="en-US" sz="2584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orientations dans </a:t>
            </a:r>
            <a:r>
              <a:rPr lang="en-US" sz="2584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différents</a:t>
            </a:r>
            <a:r>
              <a:rPr lang="en-US" sz="2584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84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domaines</a:t>
            </a:r>
            <a:r>
              <a:rPr lang="en-US" sz="2584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dans les </a:t>
            </a:r>
            <a:r>
              <a:rPr lang="en-US" sz="2584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années</a:t>
            </a:r>
            <a:r>
              <a:rPr lang="en-US" sz="2584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à </a:t>
            </a:r>
            <a:r>
              <a:rPr lang="en-US" sz="2584" err="1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venir</a:t>
            </a:r>
            <a:r>
              <a:rPr lang="en-US" sz="2584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:</a:t>
            </a:r>
          </a:p>
          <a:p>
            <a:pPr algn="l">
              <a:lnSpc>
                <a:spcPts val="3101"/>
              </a:lnSpc>
            </a:pPr>
            <a:r>
              <a:rPr lang="en-US" sz="2584">
                <a:solidFill>
                  <a:srgbClr val="1C1D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793217" y="5134650"/>
            <a:ext cx="1800246" cy="411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6675" lvl="1" indent="-288337" algn="ctr">
              <a:lnSpc>
                <a:spcPts val="3205"/>
              </a:lnSpc>
              <a:buFont typeface="Arial"/>
              <a:buChar char="•"/>
            </a:pPr>
            <a:r>
              <a:rPr lang="en-US" sz="2671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mobilité</a:t>
            </a:r>
            <a:endParaRPr lang="en-US" sz="2671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739624" y="5893965"/>
            <a:ext cx="3717422" cy="411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6581" lvl="1" indent="-288291" algn="ctr">
              <a:lnSpc>
                <a:spcPts val="3204"/>
              </a:lnSpc>
              <a:buFont typeface="Arial"/>
              <a:buChar char="•"/>
            </a:pPr>
            <a:r>
              <a:rPr lang="en-US" sz="267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ressources</a:t>
            </a:r>
            <a:r>
              <a:rPr lang="en-US" sz="267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67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naturelles</a:t>
            </a:r>
            <a:endParaRPr lang="en-US" sz="267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2739624" y="6670942"/>
            <a:ext cx="1694085" cy="411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6581" lvl="1" indent="-288291" algn="ctr">
              <a:lnSpc>
                <a:spcPts val="3204"/>
              </a:lnSpc>
              <a:buFont typeface="Arial"/>
              <a:buChar char="•"/>
            </a:pPr>
            <a:r>
              <a:rPr lang="en-US" sz="267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habitat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138159" y="7200485"/>
            <a:ext cx="286583" cy="411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4"/>
              </a:lnSpc>
            </a:pPr>
            <a:r>
              <a:rPr lang="en-US" sz="267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4000"/>
    </mc:Choice>
    <mc:Fallback xmlns="">
      <p:transition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7364" y="5016892"/>
            <a:ext cx="14652287" cy="319686"/>
          </a:xfrm>
          <a:custGeom>
            <a:avLst/>
            <a:gdLst/>
            <a:ahLst/>
            <a:cxnLst/>
            <a:rect l="l" t="t" r="r" b="b"/>
            <a:pathLst>
              <a:path w="14652287" h="319686">
                <a:moveTo>
                  <a:pt x="0" y="0"/>
                </a:moveTo>
                <a:lnTo>
                  <a:pt x="14652288" y="0"/>
                </a:lnTo>
                <a:lnTo>
                  <a:pt x="14652288" y="319687"/>
                </a:lnTo>
                <a:lnTo>
                  <a:pt x="0" y="3196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250505" y="4539657"/>
            <a:ext cx="1073776" cy="1309782"/>
            <a:chOff x="0" y="0"/>
            <a:chExt cx="282805" cy="344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1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332207" y="4539657"/>
            <a:ext cx="1073776" cy="1309782"/>
            <a:chOff x="0" y="0"/>
            <a:chExt cx="282805" cy="3449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2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616617" y="4539657"/>
            <a:ext cx="1073776" cy="1309782"/>
            <a:chOff x="0" y="0"/>
            <a:chExt cx="282805" cy="34496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3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 rot="-165379">
            <a:off x="3396445" y="835071"/>
            <a:ext cx="10483736" cy="1006281"/>
            <a:chOff x="0" y="0"/>
            <a:chExt cx="3831650" cy="36778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31650" cy="367781"/>
            </a:xfrm>
            <a:custGeom>
              <a:avLst/>
              <a:gdLst/>
              <a:ahLst/>
              <a:cxnLst/>
              <a:rect l="l" t="t" r="r" b="b"/>
              <a:pathLst>
                <a:path w="3831650" h="367781">
                  <a:moveTo>
                    <a:pt x="37662" y="0"/>
                  </a:moveTo>
                  <a:lnTo>
                    <a:pt x="3793988" y="0"/>
                  </a:lnTo>
                  <a:cubicBezTo>
                    <a:pt x="3814788" y="0"/>
                    <a:pt x="3831650" y="16862"/>
                    <a:pt x="3831650" y="37662"/>
                  </a:cubicBezTo>
                  <a:lnTo>
                    <a:pt x="3831650" y="330119"/>
                  </a:lnTo>
                  <a:cubicBezTo>
                    <a:pt x="3831650" y="350919"/>
                    <a:pt x="3814788" y="367781"/>
                    <a:pt x="3793988" y="367781"/>
                  </a:cubicBezTo>
                  <a:lnTo>
                    <a:pt x="37662" y="367781"/>
                  </a:lnTo>
                  <a:cubicBezTo>
                    <a:pt x="16862" y="367781"/>
                    <a:pt x="0" y="350919"/>
                    <a:pt x="0" y="330119"/>
                  </a:cubicBezTo>
                  <a:lnTo>
                    <a:pt x="0" y="37662"/>
                  </a:lnTo>
                  <a:cubicBezTo>
                    <a:pt x="0" y="16862"/>
                    <a:pt x="16862" y="0"/>
                    <a:pt x="37662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3831650" cy="377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 rot="-157767">
            <a:off x="2888110" y="909769"/>
            <a:ext cx="11500406" cy="919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3"/>
              </a:lnSpc>
            </a:pPr>
            <a:r>
              <a:rPr lang="en-US" sz="6053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La révision du SCoT</a:t>
            </a:r>
          </a:p>
        </p:txBody>
      </p:sp>
      <p:grpSp>
        <p:nvGrpSpPr>
          <p:cNvPr id="16" name="Group 16"/>
          <p:cNvGrpSpPr/>
          <p:nvPr/>
        </p:nvGrpSpPr>
        <p:grpSpPr>
          <a:xfrm rot="30945">
            <a:off x="4041006" y="1847815"/>
            <a:ext cx="10254576" cy="846112"/>
            <a:chOff x="0" y="0"/>
            <a:chExt cx="4053975" cy="33449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053975" cy="334496"/>
            </a:xfrm>
            <a:custGeom>
              <a:avLst/>
              <a:gdLst/>
              <a:ahLst/>
              <a:cxnLst/>
              <a:rect l="l" t="t" r="r" b="b"/>
              <a:pathLst>
                <a:path w="4053975" h="334496">
                  <a:moveTo>
                    <a:pt x="38504" y="0"/>
                  </a:moveTo>
                  <a:lnTo>
                    <a:pt x="4015471" y="0"/>
                  </a:lnTo>
                  <a:cubicBezTo>
                    <a:pt x="4025683" y="0"/>
                    <a:pt x="4035477" y="4057"/>
                    <a:pt x="4042697" y="11277"/>
                  </a:cubicBezTo>
                  <a:cubicBezTo>
                    <a:pt x="4049918" y="18498"/>
                    <a:pt x="4053975" y="28292"/>
                    <a:pt x="4053975" y="38504"/>
                  </a:cubicBezTo>
                  <a:lnTo>
                    <a:pt x="4053975" y="295993"/>
                  </a:lnTo>
                  <a:cubicBezTo>
                    <a:pt x="4053975" y="317258"/>
                    <a:pt x="4036736" y="334496"/>
                    <a:pt x="4015471" y="334496"/>
                  </a:cubicBezTo>
                  <a:lnTo>
                    <a:pt x="38504" y="334496"/>
                  </a:lnTo>
                  <a:cubicBezTo>
                    <a:pt x="28292" y="334496"/>
                    <a:pt x="18498" y="330440"/>
                    <a:pt x="11277" y="323219"/>
                  </a:cubicBezTo>
                  <a:cubicBezTo>
                    <a:pt x="4057" y="315998"/>
                    <a:pt x="0" y="306205"/>
                    <a:pt x="0" y="295993"/>
                  </a:cubicBezTo>
                  <a:lnTo>
                    <a:pt x="0" y="38504"/>
                  </a:lnTo>
                  <a:cubicBezTo>
                    <a:pt x="0" y="17239"/>
                    <a:pt x="17239" y="0"/>
                    <a:pt x="38504" y="0"/>
                  </a:cubicBezTo>
                  <a:close/>
                </a:path>
              </a:pathLst>
            </a:custGeom>
            <a:solidFill>
              <a:srgbClr val="F0B94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4053975" cy="344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42480" y="6539763"/>
            <a:ext cx="2284410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Approbation du premier SCoT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2010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26890" y="6549288"/>
            <a:ext cx="228441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Prescription de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la révision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2014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011300" y="6539763"/>
            <a:ext cx="228441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Loi Climat et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Résilience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2021</a:t>
            </a:r>
          </a:p>
        </p:txBody>
      </p:sp>
      <p:sp>
        <p:nvSpPr>
          <p:cNvPr id="22" name="TextBox 22"/>
          <p:cNvSpPr txBox="1"/>
          <p:nvPr/>
        </p:nvSpPr>
        <p:spPr>
          <a:xfrm rot="38556">
            <a:off x="3828050" y="1874558"/>
            <a:ext cx="10632115" cy="805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5"/>
              </a:lnSpc>
            </a:pPr>
            <a:r>
              <a:rPr lang="en-US" sz="5196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dans le temps </a:t>
            </a:r>
          </a:p>
        </p:txBody>
      </p:sp>
      <p:sp>
        <p:nvSpPr>
          <p:cNvPr id="23" name="Freeform 23"/>
          <p:cNvSpPr/>
          <p:nvPr/>
        </p:nvSpPr>
        <p:spPr>
          <a:xfrm>
            <a:off x="279498" y="8585243"/>
            <a:ext cx="1599522" cy="1421797"/>
          </a:xfrm>
          <a:custGeom>
            <a:avLst/>
            <a:gdLst/>
            <a:ahLst/>
            <a:cxnLst/>
            <a:rect l="l" t="t" r="r" b="b"/>
            <a:pathLst>
              <a:path w="1599522" h="1421797">
                <a:moveTo>
                  <a:pt x="0" y="0"/>
                </a:moveTo>
                <a:lnTo>
                  <a:pt x="1599522" y="0"/>
                </a:lnTo>
                <a:lnTo>
                  <a:pt x="1599522" y="1421798"/>
                </a:lnTo>
                <a:lnTo>
                  <a:pt x="0" y="1421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4" name="Freeform 24"/>
          <p:cNvSpPr/>
          <p:nvPr/>
        </p:nvSpPr>
        <p:spPr>
          <a:xfrm>
            <a:off x="16515407" y="8767220"/>
            <a:ext cx="1487785" cy="1239821"/>
          </a:xfrm>
          <a:custGeom>
            <a:avLst/>
            <a:gdLst/>
            <a:ahLst/>
            <a:cxnLst/>
            <a:rect l="l" t="t" r="r" b="b"/>
            <a:pathLst>
              <a:path w="1487785" h="1239821">
                <a:moveTo>
                  <a:pt x="0" y="0"/>
                </a:moveTo>
                <a:lnTo>
                  <a:pt x="1487786" y="0"/>
                </a:lnTo>
                <a:lnTo>
                  <a:pt x="1487786" y="1239821"/>
                </a:lnTo>
                <a:lnTo>
                  <a:pt x="0" y="12398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5" name="Freeform 25"/>
          <p:cNvSpPr/>
          <p:nvPr/>
        </p:nvSpPr>
        <p:spPr>
          <a:xfrm>
            <a:off x="15019556" y="56466"/>
            <a:ext cx="3268444" cy="1564758"/>
          </a:xfrm>
          <a:custGeom>
            <a:avLst/>
            <a:gdLst/>
            <a:ahLst/>
            <a:cxnLst/>
            <a:rect l="l" t="t" r="r" b="b"/>
            <a:pathLst>
              <a:path w="3268444" h="1564758">
                <a:moveTo>
                  <a:pt x="0" y="0"/>
                </a:moveTo>
                <a:lnTo>
                  <a:pt x="3268444" y="0"/>
                </a:lnTo>
                <a:lnTo>
                  <a:pt x="3268444" y="1564758"/>
                </a:lnTo>
                <a:lnTo>
                  <a:pt x="0" y="15647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6" name="Group 26"/>
          <p:cNvGrpSpPr/>
          <p:nvPr/>
        </p:nvGrpSpPr>
        <p:grpSpPr>
          <a:xfrm>
            <a:off x="7499059" y="4539657"/>
            <a:ext cx="1073776" cy="1309782"/>
            <a:chOff x="0" y="0"/>
            <a:chExt cx="282805" cy="34496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4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582485" y="4539657"/>
            <a:ext cx="1073776" cy="1309782"/>
            <a:chOff x="0" y="0"/>
            <a:chExt cx="282805" cy="34496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5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1665912" y="4539657"/>
            <a:ext cx="1073776" cy="1309782"/>
            <a:chOff x="0" y="0"/>
            <a:chExt cx="282805" cy="34496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6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3749338" y="4539657"/>
            <a:ext cx="1073776" cy="1309782"/>
            <a:chOff x="0" y="0"/>
            <a:chExt cx="282805" cy="34496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7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5832764" y="4539657"/>
            <a:ext cx="1073776" cy="1309782"/>
            <a:chOff x="0" y="0"/>
            <a:chExt cx="282805" cy="34496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82805" cy="344963"/>
            </a:xfrm>
            <a:custGeom>
              <a:avLst/>
              <a:gdLst/>
              <a:ahLst/>
              <a:cxnLst/>
              <a:rect l="l" t="t" r="r" b="b"/>
              <a:pathLst>
                <a:path w="282805" h="344963">
                  <a:moveTo>
                    <a:pt x="141403" y="0"/>
                  </a:moveTo>
                  <a:lnTo>
                    <a:pt x="141403" y="0"/>
                  </a:lnTo>
                  <a:cubicBezTo>
                    <a:pt x="219497" y="0"/>
                    <a:pt x="282805" y="63308"/>
                    <a:pt x="282805" y="141403"/>
                  </a:cubicBezTo>
                  <a:lnTo>
                    <a:pt x="282805" y="203560"/>
                  </a:lnTo>
                  <a:cubicBezTo>
                    <a:pt x="282805" y="241063"/>
                    <a:pt x="267907" y="277029"/>
                    <a:pt x="241389" y="303547"/>
                  </a:cubicBezTo>
                  <a:cubicBezTo>
                    <a:pt x="214871" y="330065"/>
                    <a:pt x="178905" y="344963"/>
                    <a:pt x="141403" y="344963"/>
                  </a:cubicBezTo>
                  <a:lnTo>
                    <a:pt x="141403" y="344963"/>
                  </a:lnTo>
                  <a:cubicBezTo>
                    <a:pt x="63308" y="344963"/>
                    <a:pt x="0" y="281655"/>
                    <a:pt x="0" y="203560"/>
                  </a:cubicBezTo>
                  <a:lnTo>
                    <a:pt x="0" y="141403"/>
                  </a:lnTo>
                  <a:cubicBezTo>
                    <a:pt x="0" y="103900"/>
                    <a:pt x="14898" y="67934"/>
                    <a:pt x="41416" y="41416"/>
                  </a:cubicBezTo>
                  <a:cubicBezTo>
                    <a:pt x="67934" y="14898"/>
                    <a:pt x="103900" y="0"/>
                    <a:pt x="141403" y="0"/>
                  </a:cubicBezTo>
                  <a:close/>
                </a:path>
              </a:pathLst>
            </a:custGeom>
            <a:solidFill>
              <a:srgbClr val="00646E">
                <a:alpha val="19608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9525"/>
              <a:ext cx="282805" cy="35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5500" b="1">
                  <a:solidFill>
                    <a:srgbClr val="FFFFFF">
                      <a:alpha val="19608"/>
                    </a:srgbClr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8</a:t>
              </a: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6893742" y="6539763"/>
            <a:ext cx="228441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Reprise révision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2023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078522" y="6539763"/>
            <a:ext cx="228441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Séminaire ZAN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juillet. 2023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144021" y="6539763"/>
            <a:ext cx="228441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Séminaire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juin. 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428431" y="6539763"/>
            <a:ext cx="228441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>
                    <a:alpha val="15686"/>
                  </a:srgbClr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Débat PAS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>
                    <a:alpha val="15686"/>
                  </a:srgbClr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sept. 24</a:t>
            </a:r>
          </a:p>
          <a:p>
            <a:pPr algn="ctr">
              <a:lnSpc>
                <a:spcPts val="3000"/>
              </a:lnSpc>
            </a:pPr>
            <a:endParaRPr lang="en-US" sz="2500" b="1">
              <a:solidFill>
                <a:srgbClr val="000000">
                  <a:alpha val="15686"/>
                </a:srgbClr>
              </a:solidFill>
              <a:latin typeface="Josefin Sans Bold"/>
              <a:ea typeface="Josefin Sans Bold"/>
              <a:cs typeface="Josefin Sans Bold"/>
              <a:sym typeface="Josefin Sans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1140302" y="6539763"/>
            <a:ext cx="228441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Elaboration 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du PAS</a:t>
            </a:r>
          </a:p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sep.2023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20" grpId="0"/>
      <p:bldP spid="21" grpId="0"/>
      <p:bldP spid="41" grpId="0"/>
      <p:bldP spid="42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03270" y="525559"/>
            <a:ext cx="10483736" cy="1006281"/>
            <a:chOff x="0" y="0"/>
            <a:chExt cx="3831650" cy="3677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31650" cy="367781"/>
            </a:xfrm>
            <a:custGeom>
              <a:avLst/>
              <a:gdLst/>
              <a:ahLst/>
              <a:cxnLst/>
              <a:rect l="l" t="t" r="r" b="b"/>
              <a:pathLst>
                <a:path w="3831650" h="367781">
                  <a:moveTo>
                    <a:pt x="37662" y="0"/>
                  </a:moveTo>
                  <a:lnTo>
                    <a:pt x="3793988" y="0"/>
                  </a:lnTo>
                  <a:cubicBezTo>
                    <a:pt x="3814788" y="0"/>
                    <a:pt x="3831650" y="16862"/>
                    <a:pt x="3831650" y="37662"/>
                  </a:cubicBezTo>
                  <a:lnTo>
                    <a:pt x="3831650" y="330119"/>
                  </a:lnTo>
                  <a:cubicBezTo>
                    <a:pt x="3831650" y="350919"/>
                    <a:pt x="3814788" y="367781"/>
                    <a:pt x="3793988" y="367781"/>
                  </a:cubicBezTo>
                  <a:lnTo>
                    <a:pt x="37662" y="367781"/>
                  </a:lnTo>
                  <a:cubicBezTo>
                    <a:pt x="16862" y="367781"/>
                    <a:pt x="0" y="350919"/>
                    <a:pt x="0" y="330119"/>
                  </a:cubicBezTo>
                  <a:lnTo>
                    <a:pt x="0" y="37662"/>
                  </a:lnTo>
                  <a:cubicBezTo>
                    <a:pt x="0" y="16862"/>
                    <a:pt x="16862" y="0"/>
                    <a:pt x="37662" y="0"/>
                  </a:cubicBezTo>
                  <a:close/>
                </a:path>
              </a:pathLst>
            </a:custGeom>
            <a:solidFill>
              <a:srgbClr val="00646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831650" cy="377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61648" y="1765305"/>
            <a:ext cx="7358416" cy="846112"/>
            <a:chOff x="0" y="0"/>
            <a:chExt cx="2909026" cy="3344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09026" cy="334496"/>
            </a:xfrm>
            <a:custGeom>
              <a:avLst/>
              <a:gdLst/>
              <a:ahLst/>
              <a:cxnLst/>
              <a:rect l="l" t="t" r="r" b="b"/>
              <a:pathLst>
                <a:path w="2909026" h="334496">
                  <a:moveTo>
                    <a:pt x="53658" y="0"/>
                  </a:moveTo>
                  <a:lnTo>
                    <a:pt x="2855368" y="0"/>
                  </a:lnTo>
                  <a:cubicBezTo>
                    <a:pt x="2885003" y="0"/>
                    <a:pt x="2909026" y="24024"/>
                    <a:pt x="2909026" y="53658"/>
                  </a:cubicBezTo>
                  <a:lnTo>
                    <a:pt x="2909026" y="280838"/>
                  </a:lnTo>
                  <a:cubicBezTo>
                    <a:pt x="2909026" y="295069"/>
                    <a:pt x="2903373" y="308717"/>
                    <a:pt x="2893310" y="318780"/>
                  </a:cubicBezTo>
                  <a:cubicBezTo>
                    <a:pt x="2883247" y="328843"/>
                    <a:pt x="2869599" y="334496"/>
                    <a:pt x="2855368" y="334496"/>
                  </a:cubicBezTo>
                  <a:lnTo>
                    <a:pt x="53658" y="334496"/>
                  </a:lnTo>
                  <a:cubicBezTo>
                    <a:pt x="39427" y="334496"/>
                    <a:pt x="25779" y="328843"/>
                    <a:pt x="15716" y="318780"/>
                  </a:cubicBezTo>
                  <a:cubicBezTo>
                    <a:pt x="5653" y="308717"/>
                    <a:pt x="0" y="295069"/>
                    <a:pt x="0" y="280838"/>
                  </a:cubicBezTo>
                  <a:lnTo>
                    <a:pt x="0" y="53658"/>
                  </a:lnTo>
                  <a:cubicBezTo>
                    <a:pt x="0" y="39427"/>
                    <a:pt x="5653" y="25779"/>
                    <a:pt x="15716" y="15716"/>
                  </a:cubicBezTo>
                  <a:cubicBezTo>
                    <a:pt x="25779" y="5653"/>
                    <a:pt x="39427" y="0"/>
                    <a:pt x="53658" y="0"/>
                  </a:cubicBezTo>
                  <a:close/>
                </a:path>
              </a:pathLst>
            </a:custGeom>
            <a:solidFill>
              <a:srgbClr val="F0B94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2909026" cy="344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057400" y="3380014"/>
            <a:ext cx="3223992" cy="3633092"/>
          </a:xfrm>
          <a:custGeom>
            <a:avLst/>
            <a:gdLst/>
            <a:ahLst/>
            <a:cxnLst/>
            <a:rect l="l" t="t" r="r" b="b"/>
            <a:pathLst>
              <a:path w="3223992" h="3633092">
                <a:moveTo>
                  <a:pt x="0" y="0"/>
                </a:moveTo>
                <a:lnTo>
                  <a:pt x="3223992" y="0"/>
                </a:lnTo>
                <a:lnTo>
                  <a:pt x="3223992" y="3633092"/>
                </a:lnTo>
                <a:lnTo>
                  <a:pt x="0" y="3633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91" t="-2919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5573702" y="3379736"/>
            <a:ext cx="5200093" cy="3633370"/>
          </a:xfrm>
          <a:custGeom>
            <a:avLst/>
            <a:gdLst/>
            <a:ahLst/>
            <a:cxnLst/>
            <a:rect l="l" t="t" r="r" b="b"/>
            <a:pathLst>
              <a:path w="5200093" h="3633370">
                <a:moveTo>
                  <a:pt x="0" y="0"/>
                </a:moveTo>
                <a:lnTo>
                  <a:pt x="5200094" y="0"/>
                </a:lnTo>
                <a:lnTo>
                  <a:pt x="5200094" y="3633370"/>
                </a:lnTo>
                <a:lnTo>
                  <a:pt x="0" y="36333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340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11454199" y="3379736"/>
            <a:ext cx="4844493" cy="3633370"/>
          </a:xfrm>
          <a:custGeom>
            <a:avLst/>
            <a:gdLst/>
            <a:ahLst/>
            <a:cxnLst/>
            <a:rect l="l" t="t" r="r" b="b"/>
            <a:pathLst>
              <a:path w="4844493" h="3633370">
                <a:moveTo>
                  <a:pt x="0" y="0"/>
                </a:moveTo>
                <a:lnTo>
                  <a:pt x="4844494" y="0"/>
                </a:lnTo>
                <a:lnTo>
                  <a:pt x="4844494" y="3633370"/>
                </a:lnTo>
                <a:lnTo>
                  <a:pt x="0" y="36333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279498" y="8966243"/>
            <a:ext cx="1170897" cy="1040797"/>
          </a:xfrm>
          <a:custGeom>
            <a:avLst/>
            <a:gdLst/>
            <a:ahLst/>
            <a:cxnLst/>
            <a:rect l="l" t="t" r="r" b="b"/>
            <a:pathLst>
              <a:path w="1170897" h="1040797">
                <a:moveTo>
                  <a:pt x="0" y="0"/>
                </a:moveTo>
                <a:lnTo>
                  <a:pt x="1170897" y="0"/>
                </a:lnTo>
                <a:lnTo>
                  <a:pt x="1170897" y="1040798"/>
                </a:lnTo>
                <a:lnTo>
                  <a:pt x="0" y="10407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16754236" y="8966243"/>
            <a:ext cx="1248957" cy="1040797"/>
          </a:xfrm>
          <a:custGeom>
            <a:avLst/>
            <a:gdLst/>
            <a:ahLst/>
            <a:cxnLst/>
            <a:rect l="l" t="t" r="r" b="b"/>
            <a:pathLst>
              <a:path w="1248957" h="1040797">
                <a:moveTo>
                  <a:pt x="0" y="0"/>
                </a:moveTo>
                <a:lnTo>
                  <a:pt x="1248957" y="0"/>
                </a:lnTo>
                <a:lnTo>
                  <a:pt x="1248957" y="1040798"/>
                </a:lnTo>
                <a:lnTo>
                  <a:pt x="0" y="10407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>
            <a:off x="4145216" y="8508531"/>
            <a:ext cx="900259" cy="1187392"/>
          </a:xfrm>
          <a:custGeom>
            <a:avLst/>
            <a:gdLst/>
            <a:ahLst/>
            <a:cxnLst/>
            <a:rect l="l" t="t" r="r" b="b"/>
            <a:pathLst>
              <a:path w="900259" h="1187392">
                <a:moveTo>
                  <a:pt x="0" y="0"/>
                </a:moveTo>
                <a:lnTo>
                  <a:pt x="900259" y="0"/>
                </a:lnTo>
                <a:lnTo>
                  <a:pt x="900259" y="1187392"/>
                </a:lnTo>
                <a:lnTo>
                  <a:pt x="0" y="11873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TextBox 14"/>
          <p:cNvSpPr txBox="1"/>
          <p:nvPr/>
        </p:nvSpPr>
        <p:spPr>
          <a:xfrm>
            <a:off x="3393797" y="600236"/>
            <a:ext cx="11500406" cy="919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3"/>
              </a:lnSpc>
            </a:pPr>
            <a:r>
              <a:rPr lang="en-US" sz="6053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Séminaire PAS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4286" y="1774024"/>
            <a:ext cx="10135730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35"/>
              </a:lnSpc>
            </a:pPr>
            <a:r>
              <a:rPr lang="en-US" sz="5196" b="1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juin 2024 - 3 ateliers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60779" y="7336956"/>
            <a:ext cx="228441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Atelier </a:t>
            </a:r>
            <a:r>
              <a:rPr lang="en-US" sz="25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Démographie</a:t>
            </a: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45112" y="7336956"/>
            <a:ext cx="3288472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Atelier </a:t>
            </a:r>
          </a:p>
          <a:p>
            <a:pPr algn="ctr">
              <a:lnSpc>
                <a:spcPts val="3000"/>
              </a:lnSpc>
            </a:pPr>
            <a:r>
              <a:rPr lang="en-US" sz="25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Ressource</a:t>
            </a: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en Eau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232210" y="7268928"/>
            <a:ext cx="3288472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Atelier</a:t>
            </a:r>
          </a:p>
          <a:p>
            <a:pPr algn="ctr">
              <a:lnSpc>
                <a:spcPts val="3000"/>
              </a:lnSpc>
            </a:pPr>
            <a:r>
              <a:rPr lang="en-US" sz="25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Économie</a:t>
            </a: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  <a:r>
              <a:rPr lang="en-US" sz="2500" b="1" err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désirable</a:t>
            </a:r>
            <a:r>
              <a:rPr lang="en-US" sz="2500" b="1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 </a:t>
            </a:r>
          </a:p>
          <a:p>
            <a:pPr algn="ctr">
              <a:lnSpc>
                <a:spcPts val="3000"/>
              </a:lnSpc>
            </a:pPr>
            <a:endParaRPr lang="en-US" sz="2500" b="1">
              <a:solidFill>
                <a:srgbClr val="000000"/>
              </a:solidFill>
              <a:latin typeface="Josefin Sans Bold"/>
              <a:ea typeface="Josefin Sans Bold"/>
              <a:cs typeface="Josefin Sans Bold"/>
              <a:sym typeface="Josefin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172964" y="8677275"/>
            <a:ext cx="9721239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Ces</a:t>
            </a: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ateliers </a:t>
            </a: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thématiques</a:t>
            </a: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ont</a:t>
            </a: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permis</a:t>
            </a: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de </a:t>
            </a: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dégager</a:t>
            </a: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des orientations </a:t>
            </a: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claires</a:t>
            </a: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et </a:t>
            </a: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ambitieuses</a:t>
            </a: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pour </a:t>
            </a: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l’avenir</a:t>
            </a: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économique</a:t>
            </a: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, </a:t>
            </a: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démographique</a:t>
            </a: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et </a:t>
            </a: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environnemental</a:t>
            </a:r>
            <a:r>
              <a:rPr lang="en-US" sz="2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du </a:t>
            </a:r>
            <a:r>
              <a:rPr lang="en-US" sz="250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territoire</a:t>
            </a:r>
            <a:endParaRPr lang="en-US" sz="250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5206259" y="56466"/>
            <a:ext cx="3081741" cy="1475375"/>
          </a:xfrm>
          <a:custGeom>
            <a:avLst/>
            <a:gdLst/>
            <a:ahLst/>
            <a:cxnLst/>
            <a:rect l="l" t="t" r="r" b="b"/>
            <a:pathLst>
              <a:path w="3081741" h="1475375">
                <a:moveTo>
                  <a:pt x="0" y="0"/>
                </a:moveTo>
                <a:lnTo>
                  <a:pt x="3081741" y="0"/>
                </a:lnTo>
                <a:lnTo>
                  <a:pt x="3081741" y="1475375"/>
                </a:lnTo>
                <a:lnTo>
                  <a:pt x="0" y="14753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6388"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4A97625D2D9448807CE8482EB85C9B" ma:contentTypeVersion="8" ma:contentTypeDescription="Crée un document." ma:contentTypeScope="" ma:versionID="040030120c2b5568e1cfa433f89798e7">
  <xsd:schema xmlns:xsd="http://www.w3.org/2001/XMLSchema" xmlns:xs="http://www.w3.org/2001/XMLSchema" xmlns:p="http://schemas.microsoft.com/office/2006/metadata/properties" xmlns:ns2="55a8cd6a-d470-4a8a-ac73-f204d94ffd0d" targetNamespace="http://schemas.microsoft.com/office/2006/metadata/properties" ma:root="true" ma:fieldsID="5ea582e86c505adb4a5ca1ad78939b04" ns2:_="">
    <xsd:import namespace="55a8cd6a-d470-4a8a-ac73-f204d94ffd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8cd6a-d470-4a8a-ac73-f204d94ffd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2E8161-215B-42C9-8C9C-6327786164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E11D54-6FCC-4F4B-88A2-E00035C5C01C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55a8cd6a-d470-4a8a-ac73-f204d94ffd0d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845CB60-8D7A-4F54-B557-320F6AF5FE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a8cd6a-d470-4a8a-ac73-f204d94ffd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2681</Words>
  <Application>Microsoft Office PowerPoint</Application>
  <PresentationFormat>Personnalisé</PresentationFormat>
  <Paragraphs>415</Paragraphs>
  <Slides>41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9" baseType="lpstr">
      <vt:lpstr>Josefin Sans Italics</vt:lpstr>
      <vt:lpstr>Josefin Sans</vt:lpstr>
      <vt:lpstr>Josefin Sans Bold Italics</vt:lpstr>
      <vt:lpstr>Josefin Sans Bold</vt:lpstr>
      <vt:lpstr>Calibri</vt:lpstr>
      <vt:lpstr>Arial</vt:lpstr>
      <vt:lpstr>Aptos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Salon de l'Habitat Révision</dc:title>
  <dc:creator>Lea GALAY</dc:creator>
  <cp:lastModifiedBy>Lea GALAY</cp:lastModifiedBy>
  <cp:revision>1</cp:revision>
  <dcterms:created xsi:type="dcterms:W3CDTF">2006-08-16T00:00:00Z</dcterms:created>
  <dcterms:modified xsi:type="dcterms:W3CDTF">2024-10-23T14:27:42Z</dcterms:modified>
  <dc:identifier>DAGRMMBWiII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0x010100A04A97625D2D9448807CE8482EB85C9B</vt:lpwstr>
  </property>
</Properties>
</file>